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78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81" r:id="rId25"/>
    <p:sldId id="277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4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B911-B2CC-4568-A2B2-9CF140BB4AD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69203-F8DA-4993-98DD-84082F6BB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Gabriola" pitchFamily="82" charset="0"/>
              </a:rPr>
              <a:t>Constitution</a:t>
            </a:r>
            <a:endParaRPr lang="en-US" sz="9600" dirty="0">
              <a:latin typeface="Gabriola" pitchFamily="82" charset="0"/>
            </a:endParaRPr>
          </a:p>
        </p:txBody>
      </p:sp>
      <p:pic>
        <p:nvPicPr>
          <p:cNvPr id="5122" name="Picture 2" descr="http://static.icivics.org/sites/default/files/constit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629400" cy="43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Federalism</a:t>
            </a:r>
            <a:r>
              <a:rPr lang="en-US" dirty="0" smtClean="0"/>
              <a:t>-</a:t>
            </a:r>
            <a:r>
              <a:rPr lang="en-US" sz="2400" dirty="0" smtClean="0"/>
              <a:t> Shared power between Nation and State</a:t>
            </a:r>
            <a:endParaRPr lang="en-US" dirty="0"/>
          </a:p>
        </p:txBody>
      </p:sp>
      <p:pic>
        <p:nvPicPr>
          <p:cNvPr id="4098" name="Picture 2" descr="http://0.tqn.com/d/geography/1/0/A/H/us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3217"/>
            <a:ext cx="2590800" cy="20881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00" name="Picture 4" descr="http://i.infopls.com/images/tv/printables/kt_maps/kt_map_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65708"/>
            <a:ext cx="1981200" cy="25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3764563"/>
            <a:ext cx="2438400" cy="27886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Declare War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Admit New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Coin Money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Establish Post Offices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77000" y="3797751"/>
            <a:ext cx="2438400" cy="278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4052344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Establish and Maintain 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Marriage laws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 for public safety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233737" y="3916962"/>
            <a:ext cx="2819400" cy="26362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1900" y="1885578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Shared Powers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562" y="4069377"/>
            <a:ext cx="2286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Pass Taxes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Borrow money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Create banks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19551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Federal Government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19551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 </a:t>
            </a:r>
          </a:p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Branches of Government</a:t>
            </a:r>
            <a:endParaRPr lang="en-US" dirty="0"/>
          </a:p>
        </p:txBody>
      </p:sp>
      <p:pic>
        <p:nvPicPr>
          <p:cNvPr id="2050" name="Picture 2" descr="http://www.clipart-fr.com/en/data/clipart/trees/tree_05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4835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9471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Judicial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807568"/>
            <a:ext cx="225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Legislative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438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Executive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8000" y="5461575"/>
            <a:ext cx="128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Interprets the law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71900" y="312419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Enforces the law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39234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Makes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685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Checks and</a:t>
            </a:r>
          </a:p>
          <a:p>
            <a:pPr algn="ctr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 balances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459" y="3657600"/>
            <a:ext cx="7239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Keeps one branch from being too powerful.</a:t>
            </a:r>
          </a:p>
          <a:p>
            <a:endParaRPr lang="en-US" dirty="0"/>
          </a:p>
        </p:txBody>
      </p:sp>
      <p:sp>
        <p:nvSpPr>
          <p:cNvPr id="5" name="AutoShape 2" descr="https://encrypted-tbn1.gstatic.com/images?q=tbn:ANd9GcSFrr6YwwXDAva-kUim58ybq0A1iYSAUsQGaO_YikKvteyu06-wJ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ANEA4ODg8MDg0NDQ0NDw8MDQ4NDg8MExAVFRQQEhIXGyYeIxkjGRISHy8gIycpLCwsFSAxODAqNigrLCkBCQoKDgwOGQ8PGi4kHyUpLDQ1LSwsKTY0NTQ1LCwsMCwrNCksLCwpNSksLCwpMjIsLCk0Ki8pLC0sLzQsLzQ0Lf/AABEIAOEA4QMBIgACEQEDEQH/xAAbAAEAAgMBAQAAAAAAAAAAAAAAAgMBBAUGB//EAC0QAAIBBAEEAQMDBAMAAAAAAAABAgMEBREhEjFBUWEiUpETgaEGcbHhIzJC/8QAGgEBAAIDAQAAAAAAAAAAAAAAAAIFAQQGA//EAC4RAAIBAgMHBAEEAwAAAAAAAAABAgMRBCFRBRITMUFh4SKhscFxFDLw8WKR0f/aAAwDAQACEQMRAD8A+4gAAAAAAAAAAAAAAAAAAAAAAAAAAAAAAAAAAAAAAAAAAAAAAAAAAAAAAAAAAAAAAAAAAAAAAAAAAAGvc3SguWAbAOKs4t/HvwdO3uVNbTMJp8jCafIvABkyAAAAAAAAAAAAAAAAAAAAAAAAAAAAAAAAAADXurpQTbYAurpQTbZ5m4uZ3M+mO+hPl+/hGLq6ncz6Y76N8tf4R1LKzVNJJcmrVq57kP8AZp1q7vuQ59Xp5I08bFQ6dc6NSlWlbS099G/wdjZTcW6mtM8UtzOH9mvFOm96H9m9a3Smlo2Dy9GtK2lp76N/g9Ba3Smk0zdhNTV0WFOoqiujYABM9AAAAAAAAAAAAAAAAAAAAAAAAAAAAAa91dKCbbAF1dKCbbPL3d3K5n0x3075a/wjF5eyuJdEN9O+WdCytFTS9mnWrZ7kOfV6eTQxGId+HT59Xp5+CdlaKml7NvZDY2eMUoqyNeKUVZE9mdkNmdk7k7kLigprTOdRrSt5ae+jf4OpsquKCmuTCbi96JhScHvx/s6NrcqaTNg89jJuE3De14PQRN2E1NbyLGnUjUjvRMgAmegAAAAAAAAAAAAAAAAAAAAAANe6ulBNtgC6ulBNtnlb6+lcS6Ib6d8tGL+/lcS6Ib1vlm3ZWipr5NGviM9yHPq9PJW4nFZ8Onz6vTz8FllaKml7NrZDY2a0bJWRpxtFWRZszsr2Z2SuelyezOyGxszczcs2ad1d/wDmPLZC5un/ANYctm7jcbr6pctk6cXVeXInSg6zsv26/SJ4yxcfql3fLOqYjHRksElFWRaxioqyAAMmQAAAAAAA2a1a9jHu0AbINejeRn2aNgAAAAAAAAGvdXSgm2wBdXSgm2zyeRyMq8uiG9eWYyWSlXl0Q7eWXWdqqa+SvxOJs+HT59Xp5+CqxeMs+FSefV6efgss7RU18m1sr2Z2aMbJWRXxtFWRZsbIbGydye8WbM7K9mdkrkt4s2alxdNvohy2Qr3Lb6IctnSxeL6fqly33ZOlTdZ9tf8Ah60aTrvL9vV/SGMxmvqly2diMdCMdGS1jFRVkXMYqKsuQABkkAAAAAAA2Gzm5LJKmnyAMlklTT5PH3N9O6k4xbUOza8/BVeXsrubSb/TT5fs26FNQSSKXF4viXp03l1f0jn8djeLelSeXV69l9sjZXs7WSjJt0+yf2/H9j2NhfqolyeSqQUlplNleytZJNt02+H9v+jGExfCtTqP09Hp2fb4IYHHcFqlVfp6PTs+2j6fjl9ABpWF+qiXJul2dGADXurpQTbYAurpQTbZ5HJ5OVaXRD92RyuVlWl0Q/d+haWygvnyysxeL3Xw6fPq9PPwU+Ox263SpPPq9PPwW2dqqa+Ta2VbM7K6NkipjaKsizZnZX1Geonc9FIs2Z2VpmeozclvFnUa1e4cn0Q5b/grrV3J9EOW/wCDsYrFKC2+W+W2e1Gk6z/x1+ke+HoyxD0iub+kMViun6pct92zsxjoRjoyXEYqKsi/jFQSjFZAAEiQAAAAAADYNW+r9EWwDXyWSVNPk8PfX8rqbjFv9NPl+/hGMnkZXU3CD/409SkvPwvgnRgoLSKbF4vfvTpvLq/pHP47HcS9Kk8ur+l9l1CmoLSLVIpUjKkV3IquWSL1IjUgpLTIKRlSIvMi88mYsb6VrJJtum3w/t/0eysL9VEuTxlXUlp6KbPKu2l073Dx8G9g8bwmqVR5dHp2f8yLHAbR4LVGs/T0enZ9tNPxy99dXagt7PH5bLyqy6Ifu/RqZH+oXVWov9zQoXfR2XL8s9MftKNJ8KDz6vTz8HrtPa0aL4NN+rq9PPwde0t1BfL7s2Os4csjNkHcyfllEsVFckc2sbCKtFHedeK8oi72K8nC637Y2P1b6Iw8dLojtPJRIPKekcpMkmR/UzZj9XUZ0Xk36M07qdV9MVy/4Xs0rejKpJRitt/wvbPX4fDqmk2ufLflllgqFTEPek/T/MkWuzsNWxb3pO0F79kSxOJUFt8t8ts7MY6EY6MnSxioqy5HYQhGEVGKskAASJAAAAAAAAAA1MjbfqRafKaaa9o2w0AfML2wlZTek3Rk+H9r9P4+SyFRNbR7jKYuNWLTSaa1yfPsrZVLJvW3Sb4ffp+GUWLwvBvOH7dNPHwc1jsFwL1Ka9PVaePj8G51kJXUY92jgzv5y8lf6jfdlNLEaIoJ4rRHbnlYrtya88pJ9uDmpk0zWlWmzUnXnLqbLupPu2Y6ilMmmeDu+ZqybfMtTJJlSZNM82ebLEzKZBMkmZTMpk0ySZBMymTTJpliZdbUJVJKMVtv8Je2QtreVWSjFbb/AAl7Z7XC4VUkuOe7b7tltgMDLEPellFe/ZF5szZssXLellBe/ZDDYZUktrnu2+7Z24x0Ix0ZOujFQSjFWSO6hCMIqMVZIAAkTAAAAAAAAAAAAAAADRzMpi41YtNJpprlHTDQB8izmDlaybSbpt8P7fhnMTPruUxcasWmk015R81zmDlaybSbpt8P7fhnM7Q2fw71Kay6rTx8HH7U2Xwr1qK9PVaePj8HOTJJlaZJMo2jnGi1MkmVpkkyDR5tFqZNMqTJJkGiDRamSTK0ySZE8yxMvtbaVWSjFbb/AAl7ZC0tZVZKMFtvz4S9s91hMJGjFcc9233bLbZ2AliXvSyivfsi82VsyWLlvyygvfshhMJGlFcc9233bO5GOhGOjJ2UIRhFRirJHfwhGnFRirJAAEiYAAAAAAAAAAAAAAAAAAAAAaOZlMXGrFppNNa5OmGgD5FnMHK1k2k3Tb4f2/DOYmfXcpi41YtNJpprlHzXOYOVrJtJum3w/t+GcztDZ/DvUprLqtPHwcftXZfCvWor09Vp4+Pwc5MmmVJkkyjaObaLUyaZUmTTINEGixM2rK1lWkoQXPl+EvbKrGzlWkoQXPl+EvbPoOCwUaMVxz3bfdsscBs94mW9LKK9+yLbZmypYuW9PKC9+yGDwcaMVxz3bfds7sY6EY6MnZQhGEVGKskd9CEacVCCskAASJgAAAAAAAAAAAAAAAAAAAAAAAAAABo5mUxcasWmk015R0w0AfIs3g5W0m0m6bfD+34ZzEz67lMXGrFppNNa5Pm2bwcraTaTdNvv9vwzmdobP4d6lNZdVp4+Dj9q7K4V61FenqtPHx+DnJm1YWU681CC2/L8Je2V4+xncTUILb8vxFe2fSMBgI28Ukue7b7t+2auBwDxEt6WUV79kaezdmSxUt6WUF79kMDgY0Irjnu2+7fs70Y6EY6MnXQhGEVGKskdzCEacVGKskAASJgAAAAAAAAAAAAAAAAAAAAAAAAAAAAAAAABo0bzGQqpqSTTWmmtpr0bwAOTi/6fpWy6acdJttt8tv5Z1Yx0ZBGMVFWirIjGMYJRirIAAkS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ANEA4ODg8MDg0NDQ0NDw8MDQ4NDg8MExAVFRQQEhIXGyYeIxkjGRISHy8gIycpLCwsFSAxODAqNigrLCkBCQoKDgwOGQ8PGi4kHyUpLDQ1LSwsKTY0NTQ1LCwsMCwrNCksLCwpNSksLCwpMjIsLCk0Ki8pLC0sLzQsLzQ0Lf/AABEIAOEA4QMBIgACEQEDEQH/xAAbAAEAAgMBAQAAAAAAAAAAAAAAAgMBBAUGB//EAC0QAAIBBAEEAQMDBAMAAAAAAAABAgMEBREhEjFBUWEiUpETgaEGcbHhIzJC/8QAGgEBAAIDAQAAAAAAAAAAAAAAAAIFAQQGA//EAC4RAAIBAgMHBAEEAwAAAAAAAAABAgMRBCFRBRITMUFh4SKhscFxFDLw8WKR0f/aAAwDAQACEQMRAD8A+4gAAAAAAAAAAAAAAAAAAAAAAAAAAAAAAAAAAAAAAAAAAAAAAAAAAAAAAAAAAAAAAAAAAAAAAAAAAAGvc3SguWAbAOKs4t/HvwdO3uVNbTMJp8jCafIvABkyAAAAAAAAAAAAAAAAAAAAAAAAAAAAAAAAAADXurpQTbYAurpQTbZ5m4uZ3M+mO+hPl+/hGLq6ncz6Y76N8tf4R1LKzVNJJcmrVq57kP8AZp1q7vuQ59Xp5I08bFQ6dc6NSlWlbS099G/wdjZTcW6mtM8UtzOH9mvFOm96H9m9a3Smlo2Dy9GtK2lp76N/g9Ba3Smk0zdhNTV0WFOoqiujYABM9AAAAAAAAAAAAAAAAAAAAAAAAAAAAAa91dKCbbAF1dKCbbPL3d3K5n0x3075a/wjF5eyuJdEN9O+WdCytFTS9mnWrZ7kOfV6eTQxGId+HT59Xp5+CdlaKml7NvZDY2eMUoqyNeKUVZE9mdkNmdk7k7kLigprTOdRrSt5ae+jf4OpsquKCmuTCbi96JhScHvx/s6NrcqaTNg89jJuE3De14PQRN2E1NbyLGnUjUjvRMgAmegAAAAAAAAAAAAAAAAAAAAAANe6ulBNtgC6ulBNtnlb6+lcS6Ib6d8tGL+/lcS6Ib1vlm3ZWipr5NGviM9yHPq9PJW4nFZ8Onz6vTz8FllaKml7NrZDY2a0bJWRpxtFWRZszsr2Z2SuelyezOyGxszczcs2ad1d/wDmPLZC5un/ANYctm7jcbr6pctk6cXVeXInSg6zsv26/SJ4yxcfql3fLOqYjHRksElFWRaxioqyAAMmQAAAAAAA2a1a9jHu0AbINejeRn2aNgAAAAAAAAGvdXSgm2wBdXSgm2zyeRyMq8uiG9eWYyWSlXl0Q7eWXWdqqa+SvxOJs+HT59Xp5+CqxeMs+FSefV6efgss7RU18m1sr2Z2aMbJWRXxtFWRZsbIbGydye8WbM7K9mdkrkt4s2alxdNvohy2Qr3Lb6IctnSxeL6fqly33ZOlTdZ9tf8Ah60aTrvL9vV/SGMxmvqly2diMdCMdGS1jFRVkXMYqKsuQABkkAAAAAAA2Gzm5LJKmnyAMlklTT5PH3N9O6k4xbUOza8/BVeXsrubSb/TT5fs26FNQSSKXF4viXp03l1f0jn8djeLelSeXV69l9sjZXs7WSjJt0+yf2/H9j2NhfqolyeSqQUlplNleytZJNt02+H9v+jGExfCtTqP09Hp2fb4IYHHcFqlVfp6PTs+2j6fjl9ABpWF+qiXJul2dGADXurpQTbYAurpQTbZ5HJ5OVaXRD92RyuVlWl0Q/d+haWygvnyysxeL3Xw6fPq9PPwU+Ox263SpPPq9PPwW2dqqa+Ta2VbM7K6NkipjaKsizZnZX1Geonc9FIs2Z2VpmeozclvFnUa1e4cn0Q5b/grrV3J9EOW/wCDsYrFKC2+W+W2e1Gk6z/x1+ke+HoyxD0iub+kMViun6pct92zsxjoRjoyXEYqKsi/jFQSjFZAAEiQAAAAAADYNW+r9EWwDXyWSVNPk8PfX8rqbjFv9NPl+/hGMnkZXU3CD/409SkvPwvgnRgoLSKbF4vfvTpvLq/pHP47HcS9Kk8ur+l9l1CmoLSLVIpUjKkV3IquWSL1IjUgpLTIKRlSIvMi88mYsb6VrJJtum3w/t/0eysL9VEuTxlXUlp6KbPKu2l073Dx8G9g8bwmqVR5dHp2f8yLHAbR4LVGs/T0enZ9tNPxy99dXagt7PH5bLyqy6Ifu/RqZH+oXVWov9zQoXfR2XL8s9MftKNJ8KDz6vTz8HrtPa0aL4NN+rq9PPwde0t1BfL7s2Os4csjNkHcyfllEsVFckc2sbCKtFHedeK8oi72K8nC637Y2P1b6Iw8dLojtPJRIPKekcpMkmR/UzZj9XUZ0Xk36M07qdV9MVy/4Xs0rejKpJRitt/wvbPX4fDqmk2ufLflllgqFTEPek/T/MkWuzsNWxb3pO0F79kSxOJUFt8t8ts7MY6EY6MnSxioqy5HYQhGEVGKskAASJAAAAAAAAAA1MjbfqRafKaaa9o2w0AfML2wlZTek3Rk+H9r9P4+SyFRNbR7jKYuNWLTSaa1yfPsrZVLJvW3Sb4ffp+GUWLwvBvOH7dNPHwc1jsFwL1Ka9PVaePj8G51kJXUY92jgzv5y8lf6jfdlNLEaIoJ4rRHbnlYrtya88pJ9uDmpk0zWlWmzUnXnLqbLupPu2Y6ilMmmeDu+ZqybfMtTJJlSZNM82ebLEzKZBMkmZTMpk0ySZBMymTTJpliZdbUJVJKMVtv8Je2QtreVWSjFbb/AAl7Z7XC4VUkuOe7b7tltgMDLEPellFe/ZF5szZssXLellBe/ZDDYZUktrnu2+7Z24x0Ix0ZOujFQSjFWSO6hCMIqMVZIAAkTAAAAAAAAAAAAAAADRzMpi41YtNJpprlHTDQB8izmDlaybSbpt8P7fhnMTPruUxcasWmk015R81zmDlaybSbpt8P7fhnM7Q2fw71Kay6rTx8HH7U2Xwr1qK9PVaePj8HOTJJlaZJMo2jnGi1MkmVpkkyDR5tFqZNMqTJJkGiDRamSTK0ySZE8yxMvtbaVWSjFbb/AAl7ZC0tZVZKMFtvz4S9s91hMJGjFcc9233bLbZ2AliXvSyivfsi82VsyWLlvyygvfshhMJGlFcc9233bO5GOhGOjJ2UIRhFRirJHfwhGnFRirJAAEiYAAAAAAAAAAAAAAAAAAAAAaOZlMXGrFppNNa5OmGgD5FnMHK1k2k3Tb4f2/DOYmfXcpi41YtNJpprlHzXOYOVrJtJum3w/t+GcztDZ/DvUprLqtPHwcftXZfCvWor09Vp4+Pwc5MmmVJkkyjaObaLUyaZUmTTINEGixM2rK1lWkoQXPl+EvbKrGzlWkoQXPl+EvbPoOCwUaMVxz3bfdsscBs94mW9LKK9+yLbZmypYuW9PKC9+yGDwcaMVxz3bfds7sY6EY6MnZQhGEVGKskd9CEacVCCskAASJgAAAAAAAAAAAAAAAAAAAAAAAAAABo5mUxcasWmk015R0w0AfIs3g5W0m0m6bfD+34ZzEz67lMXGrFppNNa5Pm2bwcraTaTdNvv9vwzmdobP4d6lNZdVp4+Dj9q7K4V61FenqtPHx+DnJm1YWU681CC2/L8Je2V4+xncTUILb8vxFe2fSMBgI28Ukue7b7t+2auBwDxEt6WUV79kaezdmSxUt6WUF79kMDgY0Irjnu2+7fs70Y6EY6MnXQhGEVGKskdzCEacVGKskAASJgAAAAAAAAAAAAAAAAAAAAAAAAAAAAAAAABo0bzGQqpqSTTWmmtpr0bwAOTi/6fpWy6acdJttt8tv5Z1Yx0ZBGMVFWirIjGMYJRirIAAkS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ages.all-free-download.com/images/graphiclarge/check_mark_symbol_clip_art_11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170">
            <a:off x="340808" y="677749"/>
            <a:ext cx="1917700" cy="18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uscaloosada.com/wp-content/uploads/2012/04/scales-of-justice-clip-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526">
            <a:off x="6019800" y="347715"/>
            <a:ext cx="2893448" cy="24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6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S UI Gothic" pitchFamily="34" charset="-128"/>
                <a:ea typeface="MS UI Gothic" pitchFamily="34" charset="-128"/>
              </a:rPr>
              <a:t>Executive Branch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549676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Before 1951, a President could serve for an unlimited number of terms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24" y="139186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Serves for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4 years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and can be elected for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two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terms only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1" y="3146191"/>
            <a:ext cx="3093174" cy="37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inkslingerblog.files.wordpress.com/2011/12/franklin-delano-roosevelt-32nd-president-of-the-usa-in-the-year-of-his-elec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6624"/>
            <a:ext cx="2150470" cy="28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Have been </a:t>
            </a:r>
            <a:r>
              <a:rPr lang="en-US" sz="4400" u="sng" dirty="0" smtClean="0">
                <a:solidFill>
                  <a:srgbClr val="0070C0"/>
                </a:solidFill>
              </a:rPr>
              <a:t>born </a:t>
            </a:r>
            <a:r>
              <a:rPr lang="en-US" sz="4400" dirty="0" smtClean="0">
                <a:solidFill>
                  <a:srgbClr val="0070C0"/>
                </a:solidFill>
              </a:rPr>
              <a:t>in the U.S.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Have lived in the U.S. for the last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</a:rPr>
              <a:t> 14 years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>
                <a:solidFill>
                  <a:srgbClr val="0070C0"/>
                </a:solidFill>
              </a:rPr>
              <a:t>Be at least </a:t>
            </a:r>
            <a:r>
              <a:rPr lang="en-US" sz="4400" u="sng" dirty="0" smtClean="0">
                <a:solidFill>
                  <a:srgbClr val="0070C0"/>
                </a:solidFill>
              </a:rPr>
              <a:t>35 </a:t>
            </a:r>
            <a:r>
              <a:rPr lang="en-US" sz="4400" dirty="0" smtClean="0">
                <a:solidFill>
                  <a:srgbClr val="0070C0"/>
                </a:solidFill>
              </a:rPr>
              <a:t>years 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S UI Gothic" pitchFamily="34" charset="-128"/>
                <a:ea typeface="MS UI Gothic" pitchFamily="34" charset="-128"/>
              </a:rPr>
              <a:t>To become President, you must: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S UI Gothic" pitchFamily="34" charset="-128"/>
              <a:ea typeface="MS UI Gothic" pitchFamily="34" charset="-128"/>
            </a:endParaRPr>
          </a:p>
        </p:txBody>
      </p:sp>
      <p:pic>
        <p:nvPicPr>
          <p:cNvPr id="6146" name="Picture 2" descr="https://encrypted-tbn3.google.com/images?q=tbn:ANd9GcRQ68WkmktOQpoe_3P9A7ZYaJagHutV9GmXUOt_4YQO_Oo4vr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04386" cy="35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oogle.com/images?q=tbn:ANd9GcQ3h6QtVmGIeRdnGs7C_sTgN5PlhjtJveWimkdOaQmTEYSWM_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1"/>
            <a:ext cx="3117731" cy="23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-626"/>
          <a:stretch/>
        </p:blipFill>
        <p:spPr bwMode="auto">
          <a:xfrm>
            <a:off x="0" y="1676400"/>
            <a:ext cx="3474720" cy="25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s://encrypted-tbn1.google.com/images?q=tbn:ANd9GcQX45138d6wloPgsQUXZDHzd9FHqVeB9X6HOiIDNoCgeTeHc2B3w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1919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encrypted-tbn1.google.com/images?q=tbn:ANd9GcSidMqzp6_yo4YpVVo_Z8qse-7K4Ex2Lu2BtsOEt3Lz5BGae2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38" y="1676400"/>
            <a:ext cx="3248762" cy="29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The VP takes over if the President </a:t>
            </a:r>
            <a:r>
              <a:rPr lang="en-US" sz="3600" u="sng" dirty="0" smtClean="0">
                <a:solidFill>
                  <a:srgbClr val="0070C0"/>
                </a:solidFill>
              </a:rPr>
              <a:t>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S UI Gothic" pitchFamily="34" charset="-128"/>
                <a:ea typeface="MS UI Gothic" pitchFamily="34" charset="-128"/>
              </a:rPr>
              <a:t>What About the VP?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S UI Gothic" pitchFamily="34" charset="-128"/>
              <a:ea typeface="MS UI Gothic" pitchFamily="34" charset="-128"/>
            </a:endParaRPr>
          </a:p>
        </p:txBody>
      </p:sp>
      <p:pic>
        <p:nvPicPr>
          <p:cNvPr id="1026" name="Picture 2" descr="http://ephemeralnewyork.files.wordpress.com/2010/04/presidentrooseveltdead1-e127182348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724400" cy="41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94808"/>
              </p:ext>
            </p:extLst>
          </p:nvPr>
        </p:nvGraphicFramePr>
        <p:xfrm>
          <a:off x="76200" y="2305157"/>
          <a:ext cx="8991600" cy="42779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3390"/>
                <a:gridCol w="2922270"/>
                <a:gridCol w="1273810"/>
                <a:gridCol w="3072130"/>
              </a:tblGrid>
              <a:tr h="185998">
                <a:tc>
                  <a:txBody>
                    <a:bodyPr/>
                    <a:lstStyle/>
                    <a:p>
                      <a:r>
                        <a:rPr lang="en-US" sz="1200" dirty="0"/>
                        <a:t>Vice President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Became President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Days as Presidnt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Re-election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r>
                        <a:rPr lang="en-US" sz="1200" dirty="0"/>
                        <a:t>John Tyler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Harrison died of pneumonia in 1842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1,430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Didn't run for President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r>
                        <a:rPr lang="en-US" sz="1200" dirty="0"/>
                        <a:t>Millard Fillmore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Taylor died in1850 from illness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Lost nomination.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r>
                        <a:rPr lang="en-US" sz="1200"/>
                        <a:t>Andrew Johnson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Lincold</a:t>
                      </a:r>
                      <a:r>
                        <a:rPr lang="en-US" sz="1200" dirty="0"/>
                        <a:t> assassinated in 1865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1,419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Failed to win the nominationin1868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r>
                        <a:rPr lang="en-US" sz="1200"/>
                        <a:t>Chester A. Arthur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Garfield was assassinated in 1881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1,262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Was not nominated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7995">
                <a:tc>
                  <a:txBody>
                    <a:bodyPr/>
                    <a:lstStyle/>
                    <a:p>
                      <a:r>
                        <a:rPr lang="en-US" sz="1200"/>
                        <a:t>Theodore Roosevelt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McKinley was assasinated in 1901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1,267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Elected to a full term. Did not run in 1908. Was defeated in 1912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7995">
                <a:tc>
                  <a:txBody>
                    <a:bodyPr/>
                    <a:lstStyle/>
                    <a:p>
                      <a:r>
                        <a:rPr lang="en-US" sz="1200"/>
                        <a:t>CalvinCoolidge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Harding died of a heart attack in 1923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580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Elected to a full term. Did not run for a second term.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7995">
                <a:tc>
                  <a:txBody>
                    <a:bodyPr/>
                    <a:lstStyle/>
                    <a:p>
                      <a:r>
                        <a:rPr lang="en-US" sz="1200"/>
                        <a:t>Harry S. Truman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Roosevelt died of a cerebral hemorrhage in 1945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1,379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Elected to a full term but did not run again.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57995">
                <a:tc>
                  <a:txBody>
                    <a:bodyPr/>
                    <a:lstStyle/>
                    <a:p>
                      <a:r>
                        <a:rPr lang="en-US" sz="1200"/>
                        <a:t>Lyndon B. Johnson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Kennedy assassinated in 1963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425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Elected to a full term but didn't seek relection in 1968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1997">
                <a:tc>
                  <a:txBody>
                    <a:bodyPr/>
                    <a:lstStyle/>
                    <a:p>
                      <a:r>
                        <a:rPr lang="en-US" sz="1200"/>
                        <a:t>Gerald R. Ford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Nixon resigned in 1974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895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Lost election </a:t>
                      </a:r>
                      <a:r>
                        <a:rPr lang="en-US" sz="1200" dirty="0" err="1"/>
                        <a:t>ot</a:t>
                      </a:r>
                      <a:r>
                        <a:rPr lang="en-US" sz="1200" dirty="0"/>
                        <a:t> Jimmy Carter in 1976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BD42D2">
                            <a:tint val="66000"/>
                            <a:satMod val="160000"/>
                          </a:srgbClr>
                        </a:gs>
                        <a:gs pos="50000">
                          <a:srgbClr val="BD42D2">
                            <a:tint val="44500"/>
                            <a:satMod val="160000"/>
                          </a:srgbClr>
                        </a:gs>
                        <a:gs pos="100000">
                          <a:srgbClr val="BD42D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nprior" pitchFamily="2" charset="0"/>
              </a:rPr>
              <a:t>Judicial Branch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nprior" pitchFamily="2" charset="0"/>
            </a:endParaRPr>
          </a:p>
        </p:txBody>
      </p:sp>
      <p:pic>
        <p:nvPicPr>
          <p:cNvPr id="1028" name="Picture 4" descr="http://www.inthepublicsquare.com/sites/default/files/SupremeCourtJustices_2012_0326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86000"/>
            <a:ext cx="9896475" cy="35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Interpret the </a:t>
            </a:r>
            <a:r>
              <a:rPr lang="en-US" u="sng" dirty="0" smtClean="0">
                <a:solidFill>
                  <a:srgbClr val="FF0000"/>
                </a:solidFill>
              </a:rPr>
              <a:t>Constitution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Judge federal crimes (like forging money or spying on other countries)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They don’t make laws or enforce them, they </a:t>
            </a:r>
            <a:r>
              <a:rPr lang="en-US" u="sng" dirty="0" smtClean="0">
                <a:solidFill>
                  <a:srgbClr val="FF0000"/>
                </a:solidFill>
              </a:rPr>
              <a:t>analyze</a:t>
            </a:r>
            <a:r>
              <a:rPr lang="en-US" dirty="0" smtClean="0">
                <a:solidFill>
                  <a:srgbClr val="FF0000"/>
                </a:solidFill>
              </a:rPr>
              <a:t> them and make sure they are constitutional.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nprior" pitchFamily="2" charset="0"/>
              </a:rPr>
              <a:t>What do they do?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npri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nprior" pitchFamily="2" charset="0"/>
              </a:rPr>
              <a:t>Judicial Branch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nprio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Supreme Court justices serve until they </a:t>
            </a:r>
            <a:r>
              <a:rPr lang="en-US" u="sng" dirty="0" smtClean="0"/>
              <a:t>die or retire</a:t>
            </a:r>
          </a:p>
          <a:p>
            <a:r>
              <a:rPr lang="en-US" dirty="0" smtClean="0"/>
              <a:t>In addition to the federal courts, each </a:t>
            </a:r>
            <a:r>
              <a:rPr lang="en-US" u="sng" dirty="0" smtClean="0"/>
              <a:t>state </a:t>
            </a:r>
            <a:r>
              <a:rPr lang="en-US" dirty="0" smtClean="0"/>
              <a:t>has a state court, including a state Supreme Court</a:t>
            </a:r>
          </a:p>
          <a:p>
            <a:pPr lvl="1"/>
            <a:r>
              <a:rPr lang="en-US" dirty="0" smtClean="0"/>
              <a:t>Most cases are decided within the state system because most crimes are not federal crimes.</a:t>
            </a:r>
          </a:p>
        </p:txBody>
      </p:sp>
      <p:pic>
        <p:nvPicPr>
          <p:cNvPr id="2050" name="Picture 2" descr="http://matchbin-assets.s3.amazonaws.com/public/sites/990/assets/ISB6_Utah_Supreme_Court_Bui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297"/>
            <a:ext cx="9144000" cy="53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Gabriola" pitchFamily="82" charset="0"/>
              </a:rPr>
              <a:t>Division</a:t>
            </a:r>
            <a:endParaRPr lang="en-US" sz="80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419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Delegates met at the Constitutional Convention in the same place the Declaration of Independence was written.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Delegates are people from each colony who have been chosen by the people in the delegates colony.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Delegates are meeting because the new government has serious problems!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15000" y="1143000"/>
            <a:ext cx="3276600" cy="20313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639529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isha" pitchFamily="34" charset="-79"/>
                <a:cs typeface="Gisha" pitchFamily="34" charset="-79"/>
              </a:rPr>
              <a:t>Several Issues divided the Convention, which are…</a:t>
            </a:r>
            <a:endParaRPr lang="en-US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4238030"/>
            <a:ext cx="3300412" cy="251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47105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Gisha" pitchFamily="34" charset="-79"/>
                <a:cs typeface="Gisha" pitchFamily="34" charset="-79"/>
              </a:rPr>
              <a:t>Rewrite or start over?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Gisha" pitchFamily="34" charset="-79"/>
                <a:cs typeface="Gisha" pitchFamily="34" charset="-79"/>
              </a:rPr>
              <a:t>Representation?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Gisha" pitchFamily="34" charset="-79"/>
                <a:cs typeface="Gisha" pitchFamily="34" charset="-79"/>
              </a:rPr>
              <a:t>Slavery?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074" name="Picture 2" descr="http://www.ushistory.org/tour/gifs/independence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639529"/>
            <a:ext cx="3933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010400" y="3446974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kidport.com/reflib/SocialStudies/Landmarks/images/CapitolBld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20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Legislative Branch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276600"/>
            <a:ext cx="2133600" cy="1295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4375"/>
            <a:ext cx="21574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Legislative Branch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9036" y="12192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</a:rPr>
              <a:t>Their job is to </a:t>
            </a:r>
            <a:r>
              <a:rPr lang="en-US" sz="4400" u="sng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MAKE LAWS</a:t>
            </a:r>
            <a:endParaRPr lang="en-US" sz="4400" u="sng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B0F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362200"/>
            <a:ext cx="4000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You must be </a:t>
            </a:r>
            <a:r>
              <a:rPr lang="en-US" sz="2400" u="sng" dirty="0" smtClean="0"/>
              <a:t>25 </a:t>
            </a:r>
            <a:r>
              <a:rPr lang="en-US" sz="2400" dirty="0" smtClean="0"/>
              <a:t>years old to run and have </a:t>
            </a:r>
            <a:r>
              <a:rPr lang="en-US" sz="2400" u="sng" dirty="0" smtClean="0"/>
              <a:t>lived </a:t>
            </a:r>
            <a:r>
              <a:rPr lang="en-US" sz="2400" dirty="0" smtClean="0"/>
              <a:t>in the country for seven years.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Serve for </a:t>
            </a:r>
            <a:r>
              <a:rPr lang="en-US" sz="2400" u="sng" dirty="0" smtClean="0"/>
              <a:t>two years </a:t>
            </a:r>
            <a:r>
              <a:rPr lang="en-US" sz="2400" dirty="0" smtClean="0"/>
              <a:t>only.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mpeach the president.  Andrew Johnson(1868)  and Bill Clinton(1998)  were impeached. Richard Nixon(1974) resigned instead of facing impeachment. Serve for two years.</a:t>
            </a:r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Albertus Medium" pitchFamily="34" charset="0"/>
              </a:rPr>
              <a:t>House (435)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75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Albertus Medium" pitchFamily="34" charset="0"/>
              </a:rPr>
              <a:t>Senate (100)</a:t>
            </a:r>
            <a:endParaRPr lang="en-US" sz="3600" u="sng" dirty="0">
              <a:latin typeface="Albertus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4384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You must be at least </a:t>
            </a:r>
            <a:r>
              <a:rPr lang="en-US" sz="2800" u="sng" dirty="0" smtClean="0"/>
              <a:t>30 </a:t>
            </a:r>
            <a:r>
              <a:rPr lang="en-US" sz="2800" dirty="0" smtClean="0"/>
              <a:t>years old and have lived in the country for</a:t>
            </a:r>
            <a:r>
              <a:rPr lang="en-US" sz="2800" u="sng" dirty="0" smtClean="0"/>
              <a:t> nine years.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Senators serve for </a:t>
            </a:r>
            <a:r>
              <a:rPr lang="en-US" sz="2800" u="sng" dirty="0" smtClean="0"/>
              <a:t>6 years.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6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43400" y="4476750"/>
            <a:ext cx="3657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381000" y="457200"/>
            <a:ext cx="1524000" cy="1905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1173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BILL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2133600" y="1117312"/>
            <a:ext cx="1447800" cy="787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419100"/>
            <a:ext cx="3657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486718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bertus Medium" pitchFamily="34" charset="0"/>
              </a:rPr>
              <a:t>Senate</a:t>
            </a:r>
            <a:endParaRPr lang="en-US" sz="7200" dirty="0">
              <a:latin typeface="Albertus Medium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829300" y="2590800"/>
            <a:ext cx="685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747979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bertus Medium" pitchFamily="34" charset="0"/>
              </a:rPr>
              <a:t>House of </a:t>
            </a:r>
          </a:p>
          <a:p>
            <a:pPr algn="ctr"/>
            <a:r>
              <a:rPr lang="en-US" sz="4000" dirty="0" smtClean="0">
                <a:latin typeface="Albertus Medium" pitchFamily="34" charset="0"/>
              </a:rPr>
              <a:t>Representatives</a:t>
            </a:r>
            <a:endParaRPr lang="en-US" sz="4000" dirty="0">
              <a:latin typeface="Albertus Medium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514600" y="4810125"/>
            <a:ext cx="14859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381000" y="4395876"/>
            <a:ext cx="1790700" cy="19050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6750" y="502521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bertus Medium" pitchFamily="34" charset="0"/>
              </a:rPr>
              <a:t>LAW</a:t>
            </a:r>
            <a:endParaRPr lang="en-US" sz="3600" dirty="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Who is in Charge?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House Speaker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865695"/>
            <a:ext cx="4040188" cy="17602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E82C7D"/>
                </a:solidFill>
              </a:rPr>
              <a:t>The House Speaker is the head of the House of Representatives.  If the Pres. and VP die, the House Speaker is next in line.</a:t>
            </a:r>
            <a:endParaRPr lang="en-US" b="1" dirty="0">
              <a:solidFill>
                <a:srgbClr val="E82C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Majority Leader</a:t>
            </a:r>
          </a:p>
          <a:p>
            <a:pPr lvl="1"/>
            <a:r>
              <a:rPr lang="en-US" dirty="0" smtClean="0"/>
              <a:t>Harry Reid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Minority Leader</a:t>
            </a:r>
          </a:p>
          <a:p>
            <a:pPr lvl="1"/>
            <a:r>
              <a:rPr lang="en-US" dirty="0" smtClean="0"/>
              <a:t>Mitch McConnell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07" y="5257800"/>
            <a:ext cx="1956619" cy="1467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8116"/>
            <a:ext cx="2159820" cy="161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Hemming\AppData\Local\Microsoft\Windows\Temporary Internet Files\Content.IE5\153NF5M6\MC9003663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524500"/>
            <a:ext cx="930275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emming\AppData\Local\Microsoft\Windows\Temporary Internet Files\Content.IE5\RI1F1FB8\MC9003663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168650"/>
            <a:ext cx="9191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latimesblogs.latimes.com/.a/6a00d8341c630a53ef0148c8595540970c-600w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979970" cy="22420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rnstown Dam" pitchFamily="2" charset="0"/>
              </a:rPr>
              <a:t>Who Represents Us?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urnstown Dam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Senators</a:t>
            </a:r>
            <a:endParaRPr lang="en-US" sz="3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Representatives</a:t>
            </a:r>
            <a:endParaRPr lang="en-US" sz="3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https://encrypted-tbn0.google.com/images?q=tbn:ANd9GcTKM2Lf7T_G_oEL7O4aq6t3CNnKxayeWeyeQ6QFmjIN1C589HZd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605314" cy="36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81086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Orin Hatch</a:t>
            </a:r>
            <a:endParaRPr lang="en-US" sz="28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54292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Lee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2314882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Matheson - 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11" y="2343150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4694" y="41740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Jason </a:t>
            </a:r>
            <a:r>
              <a:rPr lang="en-US" dirty="0" err="1" smtClean="0"/>
              <a:t>Chaffetz</a:t>
            </a:r>
            <a:r>
              <a:rPr lang="en-US" dirty="0" smtClean="0"/>
              <a:t> - R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11" y="4543425"/>
            <a:ext cx="1586345" cy="19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11292" y="648631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Rob Bishop </a:t>
            </a:r>
            <a:r>
              <a:rPr lang="en-US" dirty="0" smtClean="0"/>
              <a:t>- 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677" y="6332422"/>
            <a:ext cx="413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Each State has 2 Senators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724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number of Representatives is based on your states population.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How do We Change the 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Constitution?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1336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>
                <a:latin typeface="Aharoni" pitchFamily="2" charset="-79"/>
                <a:cs typeface="Aharoni" pitchFamily="2" charset="-79"/>
              </a:rPr>
              <a:t>2/3  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of the Senate and House of Representatives</a:t>
            </a:r>
          </a:p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PLUS </a:t>
            </a:r>
            <a:r>
              <a:rPr lang="en-US" sz="4000" u="sng" dirty="0">
                <a:latin typeface="Aharoni" pitchFamily="2" charset="-79"/>
                <a:cs typeface="Aharoni" pitchFamily="2" charset="-79"/>
              </a:rPr>
              <a:t>¾ of all </a:t>
            </a:r>
            <a:r>
              <a:rPr lang="en-US" sz="4000" u="sng" dirty="0" smtClean="0">
                <a:latin typeface="Aharoni" pitchFamily="2" charset="-79"/>
                <a:cs typeface="Aharoni" pitchFamily="2" charset="-79"/>
              </a:rPr>
              <a:t>states</a:t>
            </a:r>
          </a:p>
          <a:p>
            <a:endParaRPr lang="en-US" sz="4000" u="sng" dirty="0">
              <a:latin typeface="Aharoni" pitchFamily="2" charset="-79"/>
              <a:cs typeface="Aharoni" pitchFamily="2" charset="-79"/>
            </a:endParaRPr>
          </a:p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The President has </a:t>
            </a:r>
            <a:r>
              <a:rPr lang="en-US" sz="4000" u="sng" dirty="0">
                <a:latin typeface="Aharoni" pitchFamily="2" charset="-79"/>
                <a:cs typeface="Aharoni" pitchFamily="2" charset="-79"/>
              </a:rPr>
              <a:t>NO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 say at all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and Congress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812" y="15240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President and Congress must work together! 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This is difficult when Congress and the President are of different parties.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Although Congress passes laws, the president can ask members of Congress to pass or reject certain bills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President also has the power to </a:t>
            </a:r>
            <a:r>
              <a:rPr lang="en-US" sz="2400" u="sng" dirty="0" smtClean="0"/>
              <a:t>veto</a:t>
            </a:r>
            <a:r>
              <a:rPr lang="en-US" sz="2400" dirty="0" smtClean="0"/>
              <a:t>, or cancel, certain laws that Congress passes.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Congress can override a veto, but that is difficult. 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" y="5029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“What a president says and thinks is not worth  five cents unless he has the people and Congress behind him.  Without the Congress I’m just a six feet four Texan. With Congress, I am the President of the United States in the fullest sense.”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57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900112" y="1726644"/>
            <a:ext cx="2681288" cy="1095375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537" y="228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abriola" pitchFamily="82" charset="0"/>
              </a:rPr>
              <a:t>First Problem… Representation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856" y="201272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Virginia Plan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2456" y="31242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Written by </a:t>
            </a:r>
            <a:r>
              <a:rPr lang="en-US" sz="2000" dirty="0" smtClean="0">
                <a:solidFill>
                  <a:srgbClr val="FF0000"/>
                </a:solidFill>
              </a:rPr>
              <a:t>James Madison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Nicknamed Large State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Representatives would be chosen based on population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Population- how many people live in your state.</a:t>
            </a:r>
            <a:endParaRPr lang="en-US" sz="2000" dirty="0"/>
          </a:p>
        </p:txBody>
      </p:sp>
      <p:sp>
        <p:nvSpPr>
          <p:cNvPr id="5" name="Hexagon 4"/>
          <p:cNvSpPr/>
          <p:nvPr/>
        </p:nvSpPr>
        <p:spPr>
          <a:xfrm>
            <a:off x="5105400" y="2791627"/>
            <a:ext cx="3276600" cy="33528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3190754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Small states disagree </a:t>
            </a:r>
            <a:r>
              <a:rPr lang="en-US" sz="2000" dirty="0" smtClean="0">
                <a:latin typeface="Gisha" pitchFamily="34" charset="-79"/>
                <a:cs typeface="Gisha" pitchFamily="34" charset="-79"/>
              </a:rPr>
              <a:t>with this plan.  </a:t>
            </a:r>
            <a:r>
              <a:rPr lang="en-US" sz="2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They argued it would give the large states too much power.</a:t>
            </a:r>
            <a:endParaRPr lang="en-US" sz="2000" dirty="0">
              <a:solidFill>
                <a:srgbClr val="FF000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6" name="Picture 2" descr="File:Pop1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3" t="4300" r="11349" b="5571"/>
          <a:stretch/>
        </p:blipFill>
        <p:spPr bwMode="auto">
          <a:xfrm>
            <a:off x="519112" y="1237356"/>
            <a:ext cx="4077177" cy="53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72100" y="163383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STOP!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63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059656" y="1389578"/>
            <a:ext cx="2681288" cy="1095375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775" y="25893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abriola" pitchFamily="82" charset="0"/>
              </a:rPr>
              <a:t>First Problem… Representation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70643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sha" pitchFamily="34" charset="-79"/>
                <a:cs typeface="Gisha" pitchFamily="34" charset="-79"/>
              </a:rPr>
              <a:t>New Jersey Plan</a:t>
            </a:r>
            <a:endParaRPr lang="en-US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isha" pitchFamily="34" charset="-79"/>
                <a:cs typeface="Gisha" pitchFamily="34" charset="-79"/>
              </a:rPr>
              <a:t>Under this plan,</a:t>
            </a:r>
            <a:r>
              <a:rPr lang="en-US" sz="2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 each state would have equal number of votes.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Gisha" pitchFamily="34" charset="-79"/>
              <a:cs typeface="Gisha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This would give the smaller states an equal voice </a:t>
            </a:r>
            <a:r>
              <a:rPr lang="en-US" sz="2000" dirty="0" smtClean="0">
                <a:latin typeface="Gisha" pitchFamily="34" charset="-79"/>
                <a:cs typeface="Gisha" pitchFamily="34" charset="-79"/>
              </a:rPr>
              <a:t>in national government. </a:t>
            </a:r>
            <a:endParaRPr lang="en-US" sz="2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257800" y="2694502"/>
            <a:ext cx="3505200" cy="38862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2619" y="3298774"/>
            <a:ext cx="2595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Large states didn’t like this plan </a:t>
            </a:r>
            <a:r>
              <a:rPr lang="en-US" sz="2400" dirty="0" smtClean="0"/>
              <a:t>because it thought it </a:t>
            </a:r>
            <a:r>
              <a:rPr lang="en-US" sz="2400" dirty="0" smtClean="0">
                <a:solidFill>
                  <a:srgbClr val="FF0000"/>
                </a:solidFill>
              </a:rPr>
              <a:t>gave the small states more influence than they really should have.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162" y="160019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isha" pitchFamily="34" charset="-79"/>
                <a:cs typeface="Gisha" pitchFamily="34" charset="-79"/>
              </a:rPr>
              <a:t>STOP!</a:t>
            </a:r>
            <a:endParaRPr lang="en-US" sz="4400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1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The Great Compromise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23" y="1471731"/>
            <a:ext cx="849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a MONTH of debating, no one could reach an agreement about what to do!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542877"/>
            <a:ext cx="388620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69569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sha" pitchFamily="34" charset="-79"/>
                <a:cs typeface="Gisha" pitchFamily="34" charset="-79"/>
              </a:rPr>
              <a:t>Every state, regardless of its size, would have an equal vote</a:t>
            </a:r>
            <a:endParaRPr lang="en-US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8371" y="2542877"/>
            <a:ext cx="388620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5071" y="387637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state would have representatives based on their population.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1776607" y="5264812"/>
            <a:ext cx="1371600" cy="686103"/>
          </a:xfrm>
          <a:prstGeom prst="bentArrow">
            <a:avLst/>
          </a:prstGeom>
          <a:scene3d>
            <a:camera prst="orthographicFront">
              <a:rot lat="21599958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310506">
            <a:off x="5673041" y="5299308"/>
            <a:ext cx="1435714" cy="824113"/>
          </a:xfrm>
          <a:prstGeom prst="bentArrow">
            <a:avLst/>
          </a:prstGeom>
          <a:scene3d>
            <a:camera prst="orthographicFront">
              <a:rot lat="1080000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900" y="556619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abriola" pitchFamily="82" charset="0"/>
              </a:rPr>
              <a:t>Make laws</a:t>
            </a:r>
            <a:endParaRPr lang="en-US" sz="4400" dirty="0">
              <a:latin typeface="Gabriola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62306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Gabriola" pitchFamily="82" charset="0"/>
              </a:rPr>
              <a:t>Senate</a:t>
            </a:r>
            <a:endParaRPr lang="en-US" sz="4800" dirty="0">
              <a:latin typeface="Gabriola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3671" y="2566689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abriola" pitchFamily="82" charset="0"/>
              </a:rPr>
              <a:t>House of Representatives</a:t>
            </a:r>
            <a:endParaRPr lang="en-US" sz="3600" dirty="0">
              <a:latin typeface="Gabriola" pitchFamily="82" charset="0"/>
            </a:endParaRPr>
          </a:p>
        </p:txBody>
      </p:sp>
      <p:pic>
        <p:nvPicPr>
          <p:cNvPr id="2050" name="Picture 2" descr="http://arcweb.sos.state.or.us/pages/exhibits/1857/images/after/virgi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8" y="2026614"/>
            <a:ext cx="666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 animBg="1"/>
      <p:bldP spid="8" grpId="0"/>
      <p:bldP spid="12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More Compromises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sha" pitchFamily="34" charset="-79"/>
                <a:cs typeface="Gisha" pitchFamily="34" charset="-79"/>
              </a:rPr>
              <a:t>Southern delegates wanted slaves to be counted in their population</a:t>
            </a:r>
          </a:p>
          <a:p>
            <a:endParaRPr lang="en-US" dirty="0">
              <a:latin typeface="Gisha" pitchFamily="34" charset="-79"/>
              <a:cs typeface="Gisha" pitchFamily="34" charset="-79"/>
            </a:endParaRPr>
          </a:p>
          <a:p>
            <a:r>
              <a:rPr lang="en-US" dirty="0" smtClean="0">
                <a:latin typeface="Gisha" pitchFamily="34" charset="-79"/>
                <a:cs typeface="Gisha" pitchFamily="34" charset="-79"/>
              </a:rPr>
              <a:t>WHY?</a:t>
            </a:r>
          </a:p>
          <a:p>
            <a:endParaRPr lang="en-US" dirty="0">
              <a:latin typeface="Gisha" pitchFamily="34" charset="-79"/>
              <a:cs typeface="Gisha" pitchFamily="34" charset="-79"/>
            </a:endParaRPr>
          </a:p>
          <a:p>
            <a:r>
              <a:rPr lang="en-US" dirty="0" smtClean="0">
                <a:latin typeface="Gisha" pitchFamily="34" charset="-79"/>
                <a:cs typeface="Gisha" pitchFamily="34" charset="-79"/>
              </a:rPr>
              <a:t>They would get more representatives in the House.</a:t>
            </a:r>
            <a:endParaRPr lang="en-US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424499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sha" pitchFamily="34" charset="-79"/>
                <a:cs typeface="Gisha" pitchFamily="34" charset="-79"/>
              </a:rPr>
              <a:t>Northern delegates disagreed.  The slaves got no rights of citizenship, so why should they be counted in the total number of citizens? Plus it made them less powerful!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43275" y="2110009"/>
            <a:ext cx="2590800" cy="3214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0475" y="2932331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3/5 Compromise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87" y="1600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sha" pitchFamily="34" charset="-79"/>
                <a:cs typeface="Gisha" pitchFamily="34" charset="-79"/>
              </a:rPr>
              <a:t>Northerners and southerners agreed to count 3 out of every 5 slaves into the population for representation.</a:t>
            </a:r>
          </a:p>
        </p:txBody>
      </p:sp>
      <p:sp>
        <p:nvSpPr>
          <p:cNvPr id="4" name="AutoShape 4" descr="http://www.clker.com/cliparts/K/o/X/m/j/1/red-stick-m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www.clker.com/cliparts/K/o/X/m/j/1/red-stick-ma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BDAAkGBwgHBgkIBwgKCgkLDRYPDQwMDRsUFRAWIB0iIiAdHx8kKDQsJCYxJx8fLT0tMTU3Ojo6Iys/RD84QzQ5Ojf/2wBDAQoKCg0MDRoPDxo3JR8lNzc3Nzc3Nzc3Nzc3Nzc3Nzc3Nzc3Nzc3Nzc3Nzc3Nzc3Nzc3Nzc3Nzc3Nzc3Nzc3Nzf/wAARCADgAOADASIAAhEBAxEB/8QAHAABAQADAQEBAQAAAAAAAAAAAAcEBggFAwIB/8QARRAAAQMDAAYFBwkGBQUAAAAAAAECAwQFEQYHEiExURRBcYGxEyJhYpGhshUjMjNCUnSi8CQ1NoLB0RYXVWNkkpPC0uL/xAAbAQEAAgMBAQAAAAAAAAAAAAAABAUDBgcCAf/EADMRAAIBAgMFBwIGAwEAAAAAAAABAgMEBRExBhIhYcETQVFxkaHRMoEiM1JyseE0QvDx/9oADAMBAAIRAxEAPwC4gAAAAAAAAAAAAHyqqiKkp5KiokbHDE1Xve7g1E4qD6k28kfRVREyq4RDW7pp1o9bXujkrkmlbxZTtWT3pu95MdM9Nqy/zyQUz309tRcNiRcLInN/Ps4J7zUyuq32TygjcbDZfeip3Umn4Lq/+8yxLrWsqOwlHcFbz2Gf+x6Nv1iaOVrkY6pkpXLwSojVqe1MonepDAYVe1UWU9mLGSyWa+/ydOQzRVETZYJGSRvTLXscioqehUP2c86NaTXHR2qSSjlVYVXMlO9fMenZ1L6ULrYbxS322RV9G7zH7nNXixycWr6SfQuI1eGjNUxXBquHtSz3oPv6M9EAEgpgAAAAAAAAAAAAAAAAAAAAAAAAAAATvXDdn09upbXE7C1Llklwv2W4wneu/wDlKIR3XJtf4jpc/R6G3H/W/JGu5ONJ5F3s9SjVxCG93Zv00NCABTHSwAAAb9qgur6a9y217l8lVxq5reT27/hz7ENBNl1cNc7TS27HFHPVezYdky0JONWLXiV+K0o1LGrGX6W/Tii9AAvTlIAAAAAAAAAAAAAAAAAAAAAAAAAAAJ3rhtD6i3Ut0iblaZyxy4T7DsYXuVMfzFEPlU08VVTyU9RG2SKVqsex3ByLxQx1afaQcSZYXbtLmFZd38d5zKDb9MtBq2xzSVFGx9TblXKPamXRJyen9eHYagUc4Sg8pI6lbXVK5pqpSlmmAAeSQCk6nrM99XUXiVmI42rDCqpxcv0lTsTd3ng6JaD3G/SsmnY+loM5dM9uFenJiLx7eHgWy30NPbaKGjo40jghbssan64+knWlu3LfloaptDi1OFJ2tJ5yevJfLMgAFoaIAAAAAAAAAAAAAAAAAAAAAAAAAAAAD+KqNRVVURE3qqgH8e5rGOe9yNa1Mq5VwiITe7XXV3XzyLVU6LJtKiywQvZtLzy3Ge88nWHputze+12mRUomriWVq/XLyT1fHsNAK24ulnuxSa5m64PgE1T7atOUG9FF5PLn8FARurfazt16py8/B6ltvOru2vR9LS/OJvR8lO+RUXmiuzjuJWCOrhrior0Lmpg8ai3Z1qjX7v6Ol6GsprhSRVdHK2WCVu0x7eCp+uoyCDaFaXVGjVXsP2pbfK752HO9F+830+PsVLjQ1lPcKSKro5WywSt2mPbwX9cizoV1VXM0fFcKqWFTJ8YPR9HzMgAGcqQAAAAAAAAAAAAAAAAAAAAAAAAAAASTWLpx01ZLRZ5f2VPNnnav1vqtX7vNevs4/fWNpx5bytns0vzW9tTUMX6fNjV5c16+HDjNERVVERMqvUhW3Vzn+CBuuA4Hu5XNwuPcur6H6Yx0j2sjarnuXDWtTKqvJD9VVPLS1MtPUMVk0T1Y9q/Zci4VCuau9CUtcbLpdY/25yZiicn1Kc19bw7SaaWfxRd/xs3xqRZ0HCClLvL21xOndXU6NLiorXxfLkeUfqKN0sjY2Jlz1RqJnrU/Jk2zfcaVP95nxIYVqWU3lFs+dTTzUlRJT1Mbo5o3K17HJhWqhsOhOl1Ro3V7D9qW3yu+dhzvRfvN9Pj7FSlad6GxaQ061VIjY7lG3zXcElRPsu/ov9OETqIJaWeSCojdHLG5WvY5MK1U6lJFSnO3nmins7y2xe2cJrj3rw5rozpOhrKe4UkVXRytlglbtMe3gv65GQQbQnS6o0bq9h+1Lb5XfOw53ov3m+nx9ipcaGsp7hSRVdHK2WCVu0x7eCp+uos6FdVVzNJxXCqlhUyfGD0fR8zIABnKkAAAAAAAAAAAAAAAAAAAAAEw1jacY8rZ7NLv3tqahi8ObGr4r3G7aXU10q7DUw2SZIqpydiub1tav2VXn4cU57ljkilfFKxzJGKrXNcmFaqcUVCDeVpQW6u/vNq2bw6jcSdeo03HSPV9D8lY1caEdFSO83iL9oXzqaB6fV8nOT73JOrt4YurfQjPkrzeIt251NA9OPJ7k8E7+RUTxa23+8/sSMfxvPO1t3+59F19AvA520t/im7/AIyX4lOiV4HO+l6Y0qu34uX4lPV/9KMOyf59Ty6nkGVat90o0/32fEhimXZ992ok/wCRH8SFbHVG7Vfol5HShp+nmhkWkEC1dEjY7lG3cvBJkT7LvTyXu4cNwBfThGcd2RyW1uqtrVVWk8mjmSohlpp3wTxujljcrXscmFaqcUU2LQnS6o0aq9h+1Lb5XfOw53ov3m+nx9ipR9PdC47/AArWULWx3ONu7qSZE+yvp5L3Lu4RWeGSnmfDPG6OVjla9jkwrVTiioVFSnO3nmjotpd22L2zjNea8OfwzpShrKe4UkVXRytlglbtMe3gv65GQT/VXZLxbaaSprpXQ0c6ZZSPTeq/f9Xd1dfXwQoBbUpucFJrI57fW9O3uJU6c95LvAAMhEAAAAAAAAAAAAAAAAAAB4Fy0QtFyvUF1qafM0X02p9GZU4K9OvHv68oe+DzKKlwaMtKvUoy3qcmnpwAAPRiC8DnjTLdpVdvxcnidDqc9aabtK7t+Kf4kC/+hG17J/5FTy6nimbZEzeaBP8Akx/EhhGdYv33b/xMfxIVsdUbtW/Ll5M6RABsJx4Hk1OjlpqrxFdp6Nj6yNuEcvBV6lVOCqnUv9kx6wPjinqe6dWdNtwbWfDh4AAH08AAAAAAAAAAAAAAAAAAAAAAAAAAAA5701/iy6/iX+Jfa+qjoaKoq5lxHBG6R3YiZObaypkrKueqmXMs0jpHr6VXKlffyWSRt+ydKXaVKndkl/3ofEz7B+/bd+Ki+NDFSmmWlWq2F8gkiRq/q2lTOPYh+I3uikbJG5WvaqK1U6lTgVy4NM3OaU4SinyOnQYNjuDbraKOuZjE8TXqidS43p3LlDONgTTWaOPzg4ScZaoAA+nkAAAAAAAAAAAAAAAAAAAAAAAAAAAAAA0rWxc+haM9FY7ElZIkeOvZTzneCJ3kVN31tXPpmkjaNjsx0USMx67vOX3bKdxpcET5544Yky+RyNanNVXCFLdT36r5cDpeA2yt7CLesvxP76e2RRoLBtapZJNj59ZFrk9CIuz8CKveTY6Ugt8MNpjtytzAyBIFTm1G7Pgc53ClfQ19RSS/TgldG7tRcGS7pbij5ZEXZ+/dzKun+reXk/jIq+p659Is1Rbnuy+ll2mJ6j9/xI72lAIXqyufydpXTse7EVWiwO7V3t/MiJ3l0JlpPepJeBre0Vt2F9KS0lx+fcAAlFEAAAAAAAAAAAAAAAAAAAAAAAAAAAD5VdRHS0s1RMuzFExz3ryREyp9TT9adz6BotJAx2Jax6Qphd+zxd7kx3nipPcg5eBItLd3FeFJd7SIxcauSvr6ism+snldI7tVcnu6uqDp+l1C1W5ZA5Z3ejZTKfm2TWinamKDL7jcXN4I2Bi/md/4lNQjv1VmdKxasrawqOPDhkvvwKiRDWpb+haVyTNTDKuNsqYTdn6K+9ue8t5Pdcdv8taKSvamXU8qsdj7r0/u1PaWV3DepPkaTs7cdjfxT0lw+PdElhlfBMyWJytkY5HNcnUqLlFOkLRXMudrpa6PGzPE1+E6lVN6dy7jmwsWqC59KsM1A92X0cuWp6j96e/aIljPKbj4mxbU23aW0ay1i/Z/3kb6AC1NBAAAAAAAAAAAAAAAAAAAAAAAAAAABG9b1z6Vf4qFjsso4t6eu7evu2SwzysghkmlcjY42q5zl6kRMqpzddq59yudVWy52p5XSY5ZXcncm4g308oKPibRstbb9zKs9Ir3f9ZmIXfVrQdA0Ro8tw+o2p3enaXd+VGkNpKd9XVw00SZkmkbG1PSq4TxOlaWBlLTQ08SYjiY1jU9CJhDFYRzk5FjtXX3aNOiu95+n/p9TydKrf8AKujtwo0btPkhVWJ66b2+9EPWBZSSkmmaTSqSpTjOOqefocwG3arrn8n6VQxPdiKsasLs8+LfemO88jS63/JeklwpEbssZMrmJ6rvOb7lQ8ymmkpqiKeF2zJE9HsXkqLlCii3TqZ+DOr1oQvbRxWk48PuuB02DFtdbHcbdTVsX0J4myInLKZwZRep5rM5PKLjJxeqAAPp5AAAAAAAAAAAAAAAAAAAAAAAANT1nXP5O0UqGMdiSrVIG9i73flRU7yGFA1w3PpF5prcx2WUsW09PXfv8Eb7SflNdz3qrXgdJ2dtuwsYyesuPx7G06s6Dp2l1IqtyynR07v5U3fmVpdiZamKDEVxuLm8XNgYvZ5zvFpTSdZw3aWfiartJX7W+cVpFJdeoABLKAkmuS3+SulFcGp5s8Sxuwn2mr/ZyewnZcNaVv6bonNK1MvpHtmTHLgvucq9xDymvIbtV8zpOztx21hFPWOa+PZll1RXPpej0lE92ZKOVURPUdvT37RvREdVdz6DpQyne7EVYxYlyu7a4t96Y7y3FhaT3qS5Go7QW3YX0mtJcfXX3zAAJJSAAAAAAAAAAAAAAAAAAAAAAAAE8vWrSS7XWqr5bzh9RIr9labOynUmdrqTCdxhJqj37737KX/7KgCO7Wi3m1/Jbwx7EIRUY1OC5R+DydF7HFo9aI7fFKsqtc5zpFbs7SqvLswncesAZ4xUVkisq1Z1ZupN5t8WAAfTGfCupY62inpZvq543Ru7FTC+JPv8pqT/AFWf/tN/uUgGOdKFT6kTLXELm0TVGeWfl1J5SaroKSqhqYbvO2WF7ZGL5Ju5UXKdZQwBClCn9KPl1fXF2060s8vLoAAZCI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s://encrypted-tbn2.gstatic.com/images?q=tbn:ANd9GcQf4ZEQjIz0GqvN4DyRg6pcSQBScZeQ_SV4BW-A_UBSJwYz1RTty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3908524"/>
            <a:ext cx="2112400" cy="21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2.gstatic.com/images?q=tbn:ANd9GcQf4ZEQjIz0GqvN4DyRg6pcSQBScZeQ_SV4BW-A_UBSJwYz1RTty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71622"/>
            <a:ext cx="21335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4243864"/>
            <a:ext cx="266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People get angry about 3/5 compromise…</a:t>
            </a:r>
          </a:p>
          <a:p>
            <a:pPr algn="ctr"/>
            <a:r>
              <a:rPr lang="en-US" sz="2400" dirty="0" smtClean="0"/>
              <a:t>Why?</a:t>
            </a:r>
            <a:endParaRPr lang="en-US" sz="2400" dirty="0"/>
          </a:p>
        </p:txBody>
      </p:sp>
      <p:pic>
        <p:nvPicPr>
          <p:cNvPr id="13" name="Picture 12" descr="https://encrypted-tbn1.gstatic.com/images?q=tbn:ANd9GcSP8qPnWk6Z7PFH0MCq-r_afRdj44VTbLVg3_3O2ozn0x67TJ5R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1726897"/>
            <a:ext cx="914400" cy="18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encrypted-tbn1.gstatic.com/images?q=tbn:ANd9GcSP8qPnWk6Z7PFH0MCq-r_afRdj44VTbLVg3_3O2ozn0x67TJ5R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55" y="2884187"/>
            <a:ext cx="914400" cy="18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encrypted-tbn1.gstatic.com/images?q=tbn:ANd9GcSP8qPnWk6Z7PFH0MCq-r_afRdj44VTbLVg3_3O2ozn0x67TJ5RK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9" y="4197876"/>
            <a:ext cx="914400" cy="18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Gabriola" pitchFamily="82" charset="0"/>
              </a:rPr>
              <a:t>Slavery</a:t>
            </a:r>
            <a:endParaRPr lang="en-US" sz="96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Both North and South argued about Slavery.  </a:t>
            </a:r>
            <a:r>
              <a:rPr lang="en-US" dirty="0" smtClean="0">
                <a:solidFill>
                  <a:srgbClr val="FF0000"/>
                </a:solidFill>
              </a:rPr>
              <a:t>The North wanted to stop </a:t>
            </a:r>
            <a:r>
              <a:rPr lang="en-US" dirty="0" smtClean="0"/>
              <a:t>the slave trade and put a time limit on importing slaves.  </a:t>
            </a:r>
            <a:r>
              <a:rPr lang="en-US" dirty="0" smtClean="0">
                <a:solidFill>
                  <a:srgbClr val="FF0000"/>
                </a:solidFill>
              </a:rPr>
              <a:t>Twenty years.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South NO WAY</a:t>
            </a:r>
            <a:r>
              <a:rPr lang="en-US" dirty="0" smtClean="0"/>
              <a:t>! We aren’t even going to discuss it.  There were definitely no compromises with slavery so they just ignored the issue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(They are at a stand still until the Civil War!)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answersinhistory.files.wordpress.com/2007/01/slav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267200" cy="45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Gabriola" pitchFamily="82" charset="0"/>
              </a:rPr>
              <a:t>Preamble</a:t>
            </a:r>
            <a:endParaRPr lang="en-US" sz="96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We the people of the United States, in order to form a more perfect union</a:t>
            </a:r>
            <a:r>
              <a:rPr lang="en-US" sz="3600" dirty="0">
                <a:latin typeface="Gabriola" pitchFamily="82" charset="0"/>
              </a:rPr>
              <a:t>,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establish justice</a:t>
            </a:r>
            <a:r>
              <a:rPr lang="en-US" sz="3600" dirty="0">
                <a:latin typeface="Gabriola" pitchFamily="82" charset="0"/>
              </a:rPr>
              <a:t>, </a:t>
            </a:r>
            <a:r>
              <a:rPr lang="en-US" sz="3600" dirty="0">
                <a:solidFill>
                  <a:srgbClr val="00B050"/>
                </a:solidFill>
                <a:latin typeface="Gabriola" pitchFamily="82" charset="0"/>
              </a:rPr>
              <a:t>insure domestic tranquility</a:t>
            </a:r>
            <a:r>
              <a:rPr lang="en-US" sz="3600" dirty="0">
                <a:latin typeface="Gabriola" pitchFamily="82" charset="0"/>
              </a:rPr>
              <a:t>, </a:t>
            </a:r>
            <a:r>
              <a:rPr lang="en-US" sz="3600" dirty="0">
                <a:solidFill>
                  <a:srgbClr val="7030A0"/>
                </a:solidFill>
                <a:latin typeface="Gabriola" pitchFamily="82" charset="0"/>
              </a:rPr>
              <a:t>provide for the common defense</a:t>
            </a:r>
            <a:r>
              <a:rPr lang="en-US" sz="3600" dirty="0">
                <a:latin typeface="Gabriola" pitchFamily="82" charset="0"/>
              </a:rPr>
              <a:t>,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promote the general welfare</a:t>
            </a:r>
            <a:r>
              <a:rPr lang="en-US" sz="3600" dirty="0">
                <a:latin typeface="Gabriola" pitchFamily="82" charset="0"/>
              </a:rPr>
              <a:t>, </a:t>
            </a:r>
            <a:r>
              <a:rPr lang="en-US" sz="3600" dirty="0">
                <a:solidFill>
                  <a:srgbClr val="FFC000"/>
                </a:solidFill>
                <a:latin typeface="Gabriola" pitchFamily="82" charset="0"/>
              </a:rPr>
              <a:t>and secure the blessings of liberty to ourselves and our posterity</a:t>
            </a:r>
            <a:r>
              <a:rPr lang="en-US" sz="3600" dirty="0">
                <a:latin typeface="Gabriola" pitchFamily="82" charset="0"/>
              </a:rPr>
              <a:t>, do ordain and establish this Constitution for the United States of America.</a:t>
            </a:r>
          </a:p>
        </p:txBody>
      </p:sp>
    </p:spTree>
    <p:extLst>
      <p:ext uri="{BB962C8B-B14F-4D97-AF65-F5344CB8AC3E}">
        <p14:creationId xmlns:p14="http://schemas.microsoft.com/office/powerpoint/2010/main" val="41008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5982</TotalTime>
  <Words>1155</Words>
  <Application>Microsoft Office PowerPoint</Application>
  <PresentationFormat>On-screen Show (4:3)</PresentationFormat>
  <Paragraphs>190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Constitution</vt:lpstr>
      <vt:lpstr>Division</vt:lpstr>
      <vt:lpstr>PowerPoint Presentation</vt:lpstr>
      <vt:lpstr>PowerPoint Presentation</vt:lpstr>
      <vt:lpstr>The Great Compromise</vt:lpstr>
      <vt:lpstr>More Compromises</vt:lpstr>
      <vt:lpstr>3/5 Compromise</vt:lpstr>
      <vt:lpstr>Slavery</vt:lpstr>
      <vt:lpstr>Preamble</vt:lpstr>
      <vt:lpstr>Federalism- Shared power between Nation and State</vt:lpstr>
      <vt:lpstr>3 Branches of Government</vt:lpstr>
      <vt:lpstr>PowerPoint Presentation</vt:lpstr>
      <vt:lpstr>PowerPoint Presentation</vt:lpstr>
      <vt:lpstr>Executive Branch</vt:lpstr>
      <vt:lpstr>To become President, you must:</vt:lpstr>
      <vt:lpstr>What About the VP?</vt:lpstr>
      <vt:lpstr>Judicial Branch</vt:lpstr>
      <vt:lpstr>What do they do?</vt:lpstr>
      <vt:lpstr>Judicial Branch</vt:lpstr>
      <vt:lpstr>Legislative Branch</vt:lpstr>
      <vt:lpstr>Legislative Branch</vt:lpstr>
      <vt:lpstr>PowerPoint Presentation</vt:lpstr>
      <vt:lpstr>Who is in Charge?</vt:lpstr>
      <vt:lpstr>Who Represents Us?</vt:lpstr>
      <vt:lpstr>How do We Change the  Constitution?</vt:lpstr>
      <vt:lpstr>President and Congress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Consititution</dc:title>
  <dc:creator>Hemming</dc:creator>
  <cp:lastModifiedBy>Hadley</cp:lastModifiedBy>
  <cp:revision>51</cp:revision>
  <dcterms:created xsi:type="dcterms:W3CDTF">2012-12-19T16:03:26Z</dcterms:created>
  <dcterms:modified xsi:type="dcterms:W3CDTF">2013-12-19T19:01:16Z</dcterms:modified>
</cp:coreProperties>
</file>