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2"/>
  </p:notesMasterIdLst>
  <p:sldIdLst>
    <p:sldId id="301" r:id="rId4"/>
    <p:sldId id="278" r:id="rId5"/>
    <p:sldId id="279" r:id="rId6"/>
    <p:sldId id="296" r:id="rId7"/>
    <p:sldId id="280" r:id="rId8"/>
    <p:sldId id="281" r:id="rId9"/>
    <p:sldId id="267" r:id="rId10"/>
    <p:sldId id="268" r:id="rId11"/>
    <p:sldId id="298" r:id="rId12"/>
    <p:sldId id="297" r:id="rId13"/>
    <p:sldId id="269" r:id="rId14"/>
    <p:sldId id="288" r:id="rId15"/>
    <p:sldId id="299" r:id="rId16"/>
    <p:sldId id="300" r:id="rId17"/>
    <p:sldId id="291" r:id="rId18"/>
    <p:sldId id="292" r:id="rId19"/>
    <p:sldId id="293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D113E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4545C-BC4F-4BB3-BA02-EBC5C132AF92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CEB1A-77C9-45C5-AC15-3DCA7D127A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E998-50CB-4F67-BC61-5BE70B54982B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42B1-3235-4396-9506-5F45696E86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FE998-50CB-4F67-BC61-5BE70B5498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442B1-3235-4396-9506-5F45696E86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7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Indentured Servants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Black-skinned or white-skinned, they became </a:t>
            </a:r>
            <a:r>
              <a:rPr lang="en-US" b="1" u="sng" dirty="0" smtClean="0"/>
              <a:t>free</a:t>
            </a:r>
            <a:r>
              <a:rPr lang="en-US" b="1" dirty="0" smtClean="0"/>
              <a:t>. They had </a:t>
            </a:r>
            <a:r>
              <a:rPr lang="en-US" b="1" u="sng" dirty="0" smtClean="0"/>
              <a:t>worked off their debt </a:t>
            </a:r>
            <a:r>
              <a:rPr lang="en-US" b="1" dirty="0" smtClean="0"/>
              <a:t>and could now go and start a </a:t>
            </a:r>
            <a:r>
              <a:rPr lang="en-US" b="1" u="sng" dirty="0" smtClean="0"/>
              <a:t>new life</a:t>
            </a:r>
            <a:r>
              <a:rPr lang="en-US" b="1" dirty="0" smtClean="0"/>
              <a:t> of their choosing in America.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30289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962400"/>
            <a:ext cx="3226438" cy="252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Indenture Agreement</a:t>
            </a:r>
          </a:p>
        </p:txBody>
      </p:sp>
      <p:sp>
        <p:nvSpPr>
          <p:cNvPr id="208900" name="Text Box 4" descr="Parchment"/>
          <p:cNvSpPr txBox="1">
            <a:spLocks noChangeArrowheads="1"/>
          </p:cNvSpPr>
          <p:nvPr/>
        </p:nvSpPr>
        <p:spPr bwMode="auto">
          <a:xfrm>
            <a:off x="533400" y="1295400"/>
            <a:ext cx="8077200" cy="40386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00"/>
                </a:solidFill>
              </a:rPr>
              <a:t>Indenture Agreement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i="1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This indenture made the ____________day of ____________________ in the eighth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yeere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of our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Soveraigne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King James, etc.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___________________________ doth promise to the Virginia Company to serve fro the day of the date hereof until his arrival in Virginia, and after during the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terme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of ___________years in such service as the Virginia Company shall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imploy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him.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In consideration whereof, the Virginia Company doth promise to pay for his passage, and find him Meat,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Drinke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Apparelle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and Lodging with other necessaries.  And at the end of the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terme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to give him one whole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yeere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 of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corne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i="1" dirty="0">
              <a:solidFill>
                <a:srgbClr val="000000"/>
              </a:solidFill>
              <a:latin typeface="Lucida Sans Unicode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In Witness thereof, ___________________________________hath put his hand and </a:t>
            </a:r>
            <a:r>
              <a:rPr lang="en-US" sz="1600" i="1" dirty="0" err="1">
                <a:solidFill>
                  <a:srgbClr val="000000"/>
                </a:solidFill>
                <a:latin typeface="Lucida Sans Unicode" pitchFamily="34" charset="0"/>
              </a:rPr>
              <a:t>seale</a:t>
            </a:r>
            <a:r>
              <a:rPr lang="en-US" sz="1600" i="1" dirty="0">
                <a:solidFill>
                  <a:srgbClr val="000000"/>
                </a:solidFill>
                <a:latin typeface="Lucida Sans Unicode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i="1" dirty="0">
              <a:solidFill>
                <a:srgbClr val="000000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Problems with 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After the indenture was complete, they got their land, tools, and gun – but the land they got was in rocky soil and on the outskirts of the colony.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05200"/>
            <a:ext cx="3276600" cy="27305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Problems with 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This meant that the farmers were vulnerable to Indian attacks and couldn’t plant very easily.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They begged for the help of rich planters, but nothing was done.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l="25000" t="22099"/>
          <a:stretch>
            <a:fillRect/>
          </a:stretch>
        </p:blipFill>
        <p:spPr bwMode="auto">
          <a:xfrm>
            <a:off x="5609616" y="3124200"/>
            <a:ext cx="1857983" cy="291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1676400" cy="262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Problems with Indentured Servitude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were sick of this problem and were fed up with Virginia’s governor, William Berkeley, who they thought was being too pro-Indian.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752600"/>
            <a:ext cx="2314575" cy="2969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763000" cy="5135563"/>
          </a:xfrm>
          <a:ln w="28575">
            <a:solidFill>
              <a:schemeClr val="bg1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dirty="0" smtClean="0"/>
              <a:t>Nathaniel Bacon’s mob storms the Virginia capitol building and burns it, causing the governor to flee the colony.</a:t>
            </a:r>
          </a:p>
          <a:p>
            <a:r>
              <a:rPr lang="en-US" dirty="0" smtClean="0"/>
              <a:t>Indentured servants both black and white joined the frontier rebellion. Seeing them united in a cause alarmed the ruling class. 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Rebellion’s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19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.  After the rebellion, planters didn’t use black indentured servants anymore and instead only had black slaves</a:t>
            </a:r>
            <a:r>
              <a:rPr lang="en-US" smtClean="0"/>
              <a:t>.  </a:t>
            </a:r>
          </a:p>
          <a:p>
            <a:r>
              <a:rPr lang="en-US" smtClean="0"/>
              <a:t>In </a:t>
            </a:r>
            <a:r>
              <a:rPr lang="en-US" dirty="0" smtClean="0"/>
              <a:t>this way, planters hoped that indentured servants would align with the white planter class instead of slaves because the indentured servants wouldn’t want to associate with slaves.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850" y="1619250"/>
            <a:ext cx="42481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5238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819400"/>
            <a:ext cx="5105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Memorial Church: Built 1637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4648200" cy="1477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The coat features both the motto of the English monarchy, </a:t>
            </a:r>
            <a:r>
              <a:rPr lang="en-US" i="1" dirty="0" smtClean="0"/>
              <a:t>"</a:t>
            </a:r>
            <a:r>
              <a:rPr lang="en-US" i="1" dirty="0" err="1" smtClean="0"/>
              <a:t>Dieu</a:t>
            </a:r>
            <a:r>
              <a:rPr lang="en-US" i="1" dirty="0" smtClean="0"/>
              <a:t> at </a:t>
            </a:r>
            <a:r>
              <a:rPr lang="en-US" i="1" dirty="0" err="1" smtClean="0"/>
              <a:t>mon</a:t>
            </a:r>
            <a:r>
              <a:rPr lang="en-US" i="1" dirty="0" smtClean="0"/>
              <a:t> </a:t>
            </a:r>
            <a:r>
              <a:rPr lang="en-US" i="1" dirty="0" err="1" smtClean="0"/>
              <a:t>droit</a:t>
            </a:r>
            <a:r>
              <a:rPr lang="en-US" i="1" dirty="0" smtClean="0"/>
              <a:t>" </a:t>
            </a:r>
            <a:r>
              <a:rPr lang="en-US" dirty="0" smtClean="0"/>
              <a:t>("God and my right"), and also the motto of the order of  Knighthood, </a:t>
            </a:r>
            <a:r>
              <a:rPr lang="en-US" i="1" dirty="0" smtClean="0"/>
              <a:t>"</a:t>
            </a:r>
            <a:r>
              <a:rPr lang="en-US" i="1" dirty="0" err="1" smtClean="0"/>
              <a:t>Honi</a:t>
            </a:r>
            <a:r>
              <a:rPr lang="en-US" i="1" dirty="0" smtClean="0"/>
              <a:t> </a:t>
            </a:r>
            <a:r>
              <a:rPr lang="en-US" i="1" dirty="0" err="1" smtClean="0"/>
              <a:t>soit</a:t>
            </a:r>
            <a:r>
              <a:rPr lang="en-US" i="1" dirty="0" smtClean="0"/>
              <a:t> qui mal y </a:t>
            </a:r>
            <a:r>
              <a:rPr lang="en-US" i="1" dirty="0" err="1" smtClean="0"/>
              <a:t>pense</a:t>
            </a:r>
            <a:r>
              <a:rPr lang="en-US" i="1" dirty="0" smtClean="0"/>
              <a:t>" </a:t>
            </a:r>
            <a:r>
              <a:rPr lang="en-US" dirty="0" smtClean="0"/>
              <a:t>("Shamed be he who thinks evil of it").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1295400"/>
            <a:ext cx="4267200" cy="646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Jamestown Coat of Arms</a:t>
            </a:r>
          </a:p>
          <a:p>
            <a:pPr algn="ctr"/>
            <a:r>
              <a:rPr lang="en-US" dirty="0" smtClean="0"/>
              <a:t>Hanging on the wall in Memorial Church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0084" y="0"/>
            <a:ext cx="84744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Jamestown Coat of Arms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smtClean="0">
                <a:ln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Create Your OWN COAT OF ARMS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584586" cy="491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are some of your family hobbies?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91440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WHAT THINGS DESCRIBE YOUR FAMILY?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495800"/>
            <a:ext cx="91440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Is there a saying that represents you family best?</a:t>
            </a:r>
          </a:p>
          <a:p>
            <a:pPr algn="ct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What do you guys say to each other all the time?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>
                <a:gradFill flip="none" rotWithShape="1">
                  <a:gsLst>
                    <a:gs pos="0">
                      <a:srgbClr val="CD113E">
                        <a:shade val="30000"/>
                        <a:satMod val="115000"/>
                      </a:srgbClr>
                    </a:gs>
                    <a:gs pos="50000">
                      <a:srgbClr val="CD113E">
                        <a:shade val="67500"/>
                        <a:satMod val="115000"/>
                      </a:srgbClr>
                    </a:gs>
                    <a:gs pos="100000">
                      <a:srgbClr val="CD113E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System of Government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1"/>
            <a:ext cx="9144000" cy="2743199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dirty="0"/>
              <a:t>	</a:t>
            </a:r>
            <a:r>
              <a:rPr lang="en-US" b="1" dirty="0"/>
              <a:t>In 1619, the governor of Virginia called a meeting of the Virginia Assembly.  </a:t>
            </a:r>
          </a:p>
          <a:p>
            <a:pPr algn="ctr">
              <a:buFontTx/>
              <a:buNone/>
            </a:pPr>
            <a:r>
              <a:rPr lang="en-US" b="1" dirty="0"/>
              <a:t>The Assembly included two citizen representatives (called “burgesses”) </a:t>
            </a:r>
          </a:p>
          <a:p>
            <a:pPr algn="ctr">
              <a:buFontTx/>
              <a:buNone/>
            </a:pPr>
            <a:r>
              <a:rPr lang="en-US" b="1" dirty="0"/>
              <a:t>from each of the divisions of Virginia, the governor’s council, and the governor</a:t>
            </a:r>
            <a:r>
              <a:rPr lang="en-US" b="1" dirty="0" smtClean="0"/>
              <a:t>.</a:t>
            </a:r>
          </a:p>
          <a:p>
            <a:pPr algn="ctr">
              <a:buFontTx/>
              <a:buNone/>
            </a:pPr>
            <a:r>
              <a:rPr lang="en-US" b="1" dirty="0" smtClean="0"/>
              <a:t> 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b="1" dirty="0" smtClean="0"/>
              <a:t>(At that time, only adult men were considered citizens.)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657601"/>
            <a:ext cx="456606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505200"/>
            <a:ext cx="18954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j0149847"/>
          <p:cNvPicPr>
            <a:picLocks noChangeAspect="1" noChangeArrowheads="1"/>
          </p:cNvPicPr>
          <p:nvPr/>
        </p:nvPicPr>
        <p:blipFill>
          <a:blip r:embed="rId2" cstate="print">
            <a:lum bright="30000" contrast="-60000"/>
          </a:blip>
          <a:srcRect/>
          <a:stretch>
            <a:fillRect/>
          </a:stretch>
        </p:blipFill>
        <p:spPr bwMode="auto">
          <a:xfrm>
            <a:off x="0" y="-79375"/>
            <a:ext cx="9144000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sz="40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4400" b="1"/>
              <a:t>By the 1640’s, the burgesses became a separate legislative body, called the Virginia House of Burgesses.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609600"/>
            <a:ext cx="4495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Another word for Burgess…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337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0" y="4648200"/>
            <a:ext cx="50802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CITIZEN</a:t>
            </a:r>
            <a:endParaRPr lang="en-US" sz="12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Virginia House of Burgesses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5181600" cy="3733800"/>
          </a:xfrm>
        </p:spPr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</a:t>
            </a:r>
            <a:r>
              <a:rPr lang="en-US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Virginia House of Burgesses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was the first elected legislative body in America giving settlers the opportunity to control their own government.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490" r="22449"/>
          <a:stretch>
            <a:fillRect/>
          </a:stretch>
        </p:blipFill>
        <p:spPr bwMode="auto">
          <a:xfrm>
            <a:off x="5486400" y="1676400"/>
            <a:ext cx="3352799" cy="471474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800" b="1" cap="all" dirty="0">
                <a:ln w="0">
                  <a:solidFill>
                    <a:schemeClr val="tx1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Virginia House of Burgesses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951" y="3124200"/>
            <a:ext cx="3625049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6764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It became the General Assembly of Virginia, which continues to this day.</a:t>
            </a:r>
            <a:endParaRPr lang="en-US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81000"/>
            <a:ext cx="3810000" cy="6096000"/>
          </a:xfrm>
          <a:solidFill>
            <a:schemeClr val="lt1">
              <a:alpha val="89000"/>
            </a:schemeClr>
          </a:solidFill>
          <a:effectLst>
            <a:softEdge rad="3175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3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Indentured Servants were men, women and children of both </a:t>
            </a:r>
            <a:r>
              <a:rPr lang="en-US" sz="3300" b="1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African</a:t>
            </a:r>
            <a:r>
              <a:rPr lang="en-US" sz="33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descent and from the </a:t>
            </a:r>
            <a:r>
              <a:rPr lang="en-US" sz="3300" b="1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poor white</a:t>
            </a:r>
            <a:r>
              <a:rPr lang="en-US" sz="33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class in England that were brought to the Americas where they were </a:t>
            </a:r>
            <a:r>
              <a:rPr lang="en-US" sz="3300" b="1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purchased</a:t>
            </a:r>
            <a:r>
              <a:rPr lang="en-US" sz="33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by “free” colonists (both Black &amp; White) to work as a </a:t>
            </a:r>
            <a:r>
              <a:rPr lang="en-US" sz="3300" b="1" u="sng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“servant”</a:t>
            </a:r>
            <a:r>
              <a:rPr lang="en-US" sz="33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 for a certain period of time.</a:t>
            </a: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572289" cy="6319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7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Indentured </a:t>
            </a:r>
            <a:r>
              <a:rPr lang="en-US" dirty="0" smtClean="0"/>
              <a:t>Servants</a:t>
            </a:r>
            <a:endParaRPr lang="en-US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1"/>
            <a:ext cx="8382000" cy="160020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/>
              <a:t>As servants, they were </a:t>
            </a:r>
            <a:r>
              <a:rPr lang="en-US" sz="4000" u="sng" dirty="0"/>
              <a:t>housed and fed</a:t>
            </a:r>
            <a:r>
              <a:rPr lang="en-US" sz="4000" dirty="0"/>
              <a:t> by their employers until they had </a:t>
            </a:r>
            <a:r>
              <a:rPr lang="en-US" sz="4000" u="sng" dirty="0"/>
              <a:t>completed</a:t>
            </a:r>
            <a:r>
              <a:rPr lang="en-US" sz="4000" dirty="0"/>
              <a:t> their contract of service. (Usually 7 years)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4191000" cy="2765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Indentured Servants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Once their term had been </a:t>
            </a:r>
            <a:r>
              <a:rPr lang="en-US" b="1" u="sng" dirty="0" smtClean="0"/>
              <a:t>served,</a:t>
            </a:r>
            <a:r>
              <a:rPr lang="en-US" b="1" dirty="0" smtClean="0"/>
              <a:t> indentured servants were given their </a:t>
            </a:r>
            <a:r>
              <a:rPr lang="en-US" b="1" u="sng" dirty="0" smtClean="0"/>
              <a:t>"freedom dues,"</a:t>
            </a:r>
            <a:r>
              <a:rPr lang="en-US" b="1" dirty="0" smtClean="0"/>
              <a:t> which usually included: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/>
              <a:t> </a:t>
            </a:r>
            <a:r>
              <a:rPr lang="en-US" sz="3200" b="1" u="sng" dirty="0" smtClean="0"/>
              <a:t>Land</a:t>
            </a:r>
          </a:p>
          <a:p>
            <a:pPr lvl="1">
              <a:lnSpc>
                <a:spcPct val="90000"/>
              </a:lnSpc>
            </a:pPr>
            <a:r>
              <a:rPr lang="en-US" sz="3200" b="1" u="sng" dirty="0" smtClean="0"/>
              <a:t>Supplies</a:t>
            </a:r>
          </a:p>
          <a:p>
            <a:pPr lvl="1">
              <a:lnSpc>
                <a:spcPct val="90000"/>
              </a:lnSpc>
            </a:pPr>
            <a:r>
              <a:rPr lang="en-US" sz="3200" b="1" u="sng" dirty="0" smtClean="0"/>
              <a:t>Gun</a:t>
            </a:r>
          </a:p>
          <a:p>
            <a:endParaRPr lang="en-US" dirty="0"/>
          </a:p>
        </p:txBody>
      </p:sp>
      <p:pic>
        <p:nvPicPr>
          <p:cNvPr id="5123" name="Picture 3" descr="C:\Documents and Settings\Henderson\Local Settings\Temporary Internet Files\Content.IE5\OOPINIE6\MC90015079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048000"/>
            <a:ext cx="2568356" cy="2506218"/>
          </a:xfrm>
          <a:prstGeom prst="rect">
            <a:avLst/>
          </a:prstGeom>
          <a:noFill/>
        </p:spPr>
      </p:pic>
      <p:pic>
        <p:nvPicPr>
          <p:cNvPr id="5124" name="Picture 4" descr="C:\Documents and Settings\Henderson\Local Settings\Temporary Internet Files\Content.IE5\PNYUQGU1\MM90028370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1649159" cy="1700163"/>
          </a:xfrm>
          <a:prstGeom prst="rect">
            <a:avLst/>
          </a:prstGeom>
          <a:noFill/>
        </p:spPr>
      </p:pic>
      <p:pic>
        <p:nvPicPr>
          <p:cNvPr id="5125" name="Picture 5" descr="C:\Documents and Settings\Henderson\Local Settings\Temporary Internet Files\Content.IE5\PNYUQGU1\MC9000206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343400"/>
            <a:ext cx="1692554" cy="1550822"/>
          </a:xfrm>
          <a:prstGeom prst="rect">
            <a:avLst/>
          </a:prstGeom>
          <a:noFill/>
        </p:spPr>
      </p:pic>
      <p:pic>
        <p:nvPicPr>
          <p:cNvPr id="5128" name="Picture 8" descr="C:\Documents and Settings\Henderson\Local Settings\Temporary Internet Files\Content.IE5\EC3L8ZA2\MC90001851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352800"/>
            <a:ext cx="2490826" cy="1564652"/>
          </a:xfrm>
          <a:prstGeom prst="rect">
            <a:avLst/>
          </a:prstGeom>
          <a:noFill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/>
          <a:srcRect l="17778" r="14667"/>
          <a:stretch>
            <a:fillRect/>
          </a:stretch>
        </p:blipFill>
        <p:spPr bwMode="auto">
          <a:xfrm>
            <a:off x="5486400" y="2743200"/>
            <a:ext cx="2619248" cy="3877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13679</TotalTime>
  <Words>654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2_Office Theme</vt:lpstr>
      <vt:lpstr>PowerPoint Presentation</vt:lpstr>
      <vt:lpstr>System of Government</vt:lpstr>
      <vt:lpstr>PowerPoint Presentation</vt:lpstr>
      <vt:lpstr>PowerPoint Presentation</vt:lpstr>
      <vt:lpstr>Virginia House of Burgesses</vt:lpstr>
      <vt:lpstr>Virginia House of Burgesses</vt:lpstr>
      <vt:lpstr>PowerPoint Presentation</vt:lpstr>
      <vt:lpstr>Indentured Servants</vt:lpstr>
      <vt:lpstr>Indentured Servants</vt:lpstr>
      <vt:lpstr>Indentured Servants</vt:lpstr>
      <vt:lpstr>Indenture Agreement</vt:lpstr>
      <vt:lpstr>Problems with Indentured Servitude</vt:lpstr>
      <vt:lpstr>Problems with Indentured Servitude</vt:lpstr>
      <vt:lpstr>Problems with Indentured Servitude</vt:lpstr>
      <vt:lpstr>Bacon’s Rebellion</vt:lpstr>
      <vt:lpstr>Rebellion’s Significance</vt:lpstr>
      <vt:lpstr>PowerPoint Presentation</vt:lpstr>
      <vt:lpstr>PowerPoint Presentation</vt:lpstr>
    </vt:vector>
  </TitlesOfParts>
  <Company>PVHS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</dc:title>
  <dc:creator>Henderson</dc:creator>
  <cp:lastModifiedBy>Hemming</cp:lastModifiedBy>
  <cp:revision>1304</cp:revision>
  <dcterms:created xsi:type="dcterms:W3CDTF">2010-09-28T18:53:32Z</dcterms:created>
  <dcterms:modified xsi:type="dcterms:W3CDTF">2012-10-25T20:50:01Z</dcterms:modified>
</cp:coreProperties>
</file>