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dH1nrFwjzcAnVB1Vb+Ptg==" hashData="EM1ZCPRPD+4YLV83h8t1r0R/yo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6B48-D64C-4064-9973-E033F19D36F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A2392-A06E-43E1-BB18-6325080AA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73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C1C037-6A7E-4FB6-AC6C-C80EDE5099F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3E83-51E6-48AC-B6B3-B38B81B7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6698-D06C-426B-9C78-13A0E4EEB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Engravers MT" pitchFamily="18" charset="0"/>
              </a:rPr>
              <a:t>Native Americans</a:t>
            </a:r>
            <a:endParaRPr lang="en-US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Engravers MT" pitchFamily="18" charset="0"/>
              </a:rPr>
              <a:t>Unit 2: Part I</a:t>
            </a:r>
            <a:endParaRPr lang="en-US" sz="1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1910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4. All </a:t>
            </a:r>
            <a:r>
              <a:rPr lang="en-US" sz="3200" dirty="0"/>
              <a:t>Native Americans did not value or empower women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066800"/>
            <a:ext cx="3814762" cy="274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3200" dirty="0"/>
              <a:t>In some Native cultures, </a:t>
            </a:r>
            <a:r>
              <a:rPr lang="en-US" sz="3200" u="sng" dirty="0"/>
              <a:t>women often wielded considerable power</a:t>
            </a:r>
            <a:r>
              <a:rPr lang="en-US" sz="3200" u="sng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cxnSp>
        <p:nvCxnSpPr>
          <p:cNvPr id="75781" name="AutoShape 5"/>
          <p:cNvCxnSpPr>
            <a:cxnSpLocks noChangeShapeType="1"/>
          </p:cNvCxnSpPr>
          <p:nvPr/>
        </p:nvCxnSpPr>
        <p:spPr bwMode="auto">
          <a:xfrm rot="5400000">
            <a:off x="1752600" y="4038600"/>
            <a:ext cx="5638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4098" name="Picture 2" descr="http://t2.gstatic.com/images?q=tbn:ANd9GcRaDk7LB5P-UuePVRNdt6oCmrkArwM0n4GybdmiKd5YpEAH7AHV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1724025" cy="2647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2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191000" cy="160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5. Native Americans had no religion.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143000"/>
            <a:ext cx="3814762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u="sng" dirty="0" smtClean="0"/>
              <a:t>Deeply religious; own religions.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cxnSp>
        <p:nvCxnSpPr>
          <p:cNvPr id="75781" name="AutoShape 5"/>
          <p:cNvCxnSpPr>
            <a:cxnSpLocks noChangeShapeType="1"/>
          </p:cNvCxnSpPr>
          <p:nvPr/>
        </p:nvCxnSpPr>
        <p:spPr bwMode="auto">
          <a:xfrm rot="5400000">
            <a:off x="1752600" y="4038600"/>
            <a:ext cx="5638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21506" name="Picture 2" descr="http://t3.gstatic.com/images?q=tbn:ANd9GcS8B6RQ0JS20HGjf110TVDGYxBbhh01xqCjzhAxBamjAcYJPGe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60857"/>
            <a:ext cx="2514600" cy="3697143"/>
          </a:xfrm>
          <a:prstGeom prst="rect">
            <a:avLst/>
          </a:prstGeom>
          <a:noFill/>
        </p:spPr>
      </p:pic>
      <p:pic>
        <p:nvPicPr>
          <p:cNvPr id="21508" name="Picture 4" descr="http://t2.gstatic.com/images?q=tbn:ANd9GcQstfCr556n-ZxeWwpzkD1kRDX7nARi6Wr86lKOCzErRShq26Q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52800"/>
            <a:ext cx="2438400" cy="325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t0.gstatic.com/images?q=tbn:ANd9GcSdrLmLYjBqIOY03HWbkUzqPjlPlcS6G3EMu5opt68tKE5YykRW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2895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191000" cy="129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6. Native </a:t>
            </a:r>
            <a:r>
              <a:rPr lang="en-US" sz="3200" dirty="0"/>
              <a:t>Americans are a vanished race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3962400" cy="121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3600" u="sng" dirty="0"/>
              <a:t>3</a:t>
            </a:r>
            <a:r>
              <a:rPr lang="en-US" sz="3600" u="sng" dirty="0" smtClean="0"/>
              <a:t> </a:t>
            </a:r>
            <a:r>
              <a:rPr lang="en-US" sz="3600" u="sng" dirty="0"/>
              <a:t>million by </a:t>
            </a:r>
            <a:r>
              <a:rPr lang="en-US" sz="3600" u="sng" dirty="0" smtClean="0"/>
              <a:t>2010 </a:t>
            </a:r>
            <a:r>
              <a:rPr lang="en-US" sz="3600" u="sng" dirty="0"/>
              <a:t>census.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cxnSp>
        <p:nvCxnSpPr>
          <p:cNvPr id="76805" name="AutoShape 5"/>
          <p:cNvCxnSpPr>
            <a:cxnSpLocks noChangeShapeType="1"/>
          </p:cNvCxnSpPr>
          <p:nvPr/>
        </p:nvCxnSpPr>
        <p:spPr bwMode="auto">
          <a:xfrm rot="5400000">
            <a:off x="1562100" y="40005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20482" name="Picture 2" descr="http://t2.gstatic.com/images?q=tbn:ANd9GcQCEI0hOrEixBSrCZvSDhcRSARA1IBFn0DGyLOLXgN-Hy60BBXfOJ09Y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4131320" cy="1905000"/>
          </a:xfrm>
          <a:prstGeom prst="rect">
            <a:avLst/>
          </a:prstGeom>
          <a:noFill/>
        </p:spPr>
      </p:pic>
      <p:pic>
        <p:nvPicPr>
          <p:cNvPr id="33794" name="Picture 2" descr="http://t0.gstatic.com/images?q=tbn:ANd9GcRkfPVR-W4EK6Ed4tD_QHfcwp21QrsCpKHLIf22wnwM5Cx6ha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70704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3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191000" cy="205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7. Native </a:t>
            </a:r>
            <a:r>
              <a:rPr lang="en-US" dirty="0"/>
              <a:t>Americans are confined to reservations, live in </a:t>
            </a:r>
            <a:r>
              <a:rPr lang="en-US" dirty="0" err="1"/>
              <a:t>tipis</a:t>
            </a:r>
            <a:r>
              <a:rPr lang="en-US" dirty="0"/>
              <a:t>, wear braids, and ride horses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419600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u="sng" dirty="0"/>
              <a:t>Not confined to reservations; few wear braids, ride horses, live in teepees (</a:t>
            </a:r>
            <a:r>
              <a:rPr lang="en-US" sz="3200" u="sng" dirty="0" err="1"/>
              <a:t>tipis</a:t>
            </a:r>
            <a:r>
              <a:rPr lang="en-US" sz="3200" u="sng" dirty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cxnSp>
        <p:nvCxnSpPr>
          <p:cNvPr id="76805" name="AutoShape 5"/>
          <p:cNvCxnSpPr>
            <a:cxnSpLocks noChangeShapeType="1"/>
          </p:cNvCxnSpPr>
          <p:nvPr/>
        </p:nvCxnSpPr>
        <p:spPr bwMode="auto">
          <a:xfrm rot="5400000">
            <a:off x="1562100" y="40005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sp>
        <p:nvSpPr>
          <p:cNvPr id="32770" name="AutoShape 2" descr="data:image/jpg;base64,/9j/4AAQSkZJRgABAQAAAQABAAD/2wCEAAkGBhQSEBUUEBQVFBQUFBQVFRUWFBQUFBUVFRQVFBYWFBQXGyYeFxkjHBQXHy8gIycpLCwsFSAxNTAqNSYrLCoBCQoKDgwOGg8PGiwcHBwsLCwpLCksLCwpKSwsLCwpLCwsLCksLCksLCwsKSksLCkpLCwpKSwsKSkpKSksLCkpLP/AABEIAMABBwMBIgACEQEDEQH/xAAbAAABBQEBAAAAAAAAAAAAAAACAAEDBAUGB//EAEUQAAEDAgQDBQYCCAQEBwEAAAEAAhEDIQQSMUEFUWEGInGB8BMykaGx0ULBFCNSYpKi4fEHNHKyFjOCgyVDRFNUc8IV/8QAGgEBAQEBAQEBAAAAAAAAAAAAAAECAwQFBv/EACYRAQEAAgICAQMEAwAAAAAAAAABAhEDIRIxQRNhcQQiMlHB4fD/2gAMAwEAAhEDEQA/AO2yJiiJUcL8u+2LKkGhEAkQoHyhNlSBTqhZE2RFKGUDFqAtUhKYlEBCSSdAwSBSKSoRCeEyIKBAJBNKJoQPCchJNKKUJ8icJ0QJanypkQQBlTEIihKBiEAajJQqAXMCjc1TFAWqiPKEQCUIg1QWMBao3z/2lJNhPfb5/QpLpj6c8/ZEpgEZCGFzdThIp4RAKoiDUSPKlCACE0IyEoQRFASpC1CWqAZST5UoVAogllTgIEkCnATwgQCScBJAk4SATgIFKSfKkUDAJJBJQASkCnITAIGcEKNwQQgaUJKIhCQgZJOAnyoDw3vt8/oUkWHHeHn9CmW8XPJOQmhGUgFl1DCcBGmRChLKiaocS8gi8Nd3Z/ZeT3CeYJ7viW8yqitxdkMY79itRd5Go2m7+Wo5XciysVjxXo4pjAQ+k0tI1h/shUbHO5F+it4bi7KlQsbM+zp1Z/CW1ZiD5X8QtWXSJ3NQEIMHjPaAkEQTLRvkuGuPRxa4jpHVSuWLGkTkKlIQhqBgnhPCeFQg1PCScBQOAhIRwllQM0JwE8J4VQJCaERTKKGE0I4T5UEUJlI4IcqAShyqXImLUERahyqaExaoIoSARFqTWoCpe8PWxSTsbcetkluMZLBamUpahLVGzAJZUYCeEQACCuxpY4P90g5v9MX+SmhUOPE/o7mizqhbSHjWe2lPkHk+Ssm6jiODcYOGx+WvZuJpUnvcby5z3kPdys/K6f2TsAnxXGRQ9gDP+UFKpGuRlV1MjmHS3KI0zk7Kt28b/wCJ0MmUEUoANmuj2jgwnYOEtn95YmDeypjqNMucKbwWtJ1aKpc9k66PcDe/OCvbMJlJl9nLy1dPUuC4UtpZnCH1O+60ET7rY2gbbElXSEPDsSalJrnCHXDx+y9pLXjyc0jyVjIvFl7dorlIBTmmhyKCMpAKUNT5EEcJwEYanyoAATwjDUxCKYBOkgq12hheT3Q0uJ6ASUQSaENTEANLuQDvI6eH9FIAgGEgEYanyoALUxajIShBHCaFJlTZUEeVLKjhNCCMtSDVIWpg1RQjVJHlTLUZq2WoYUzmoIUDBqfKnRQio8qzeJHNXw1P999U+FKmWj+erT+C1oWJVxAGMqOOlLD02gfvV6j3EfCixaxZry7/ABQxWbHPaPwCk3zDC4/7/kudaSavdMFokHkWNLtT+8EfaDHGriqr3auqvJ8nEfQBT8PwpDmmJJbmI3h1oA5/dfUk8MI838snrnZXjLa4Lm2FZorx+zUEUq7PJzWO/wC9O66GF5Z2cx/sK+HOjHOax4IIIzNNIkjb8BP/ANY5L1YBfO5Jq9PTEcJi1TZEJauaowEQaiDUQCCMMT5VJlSyoAyoS1ShqRaoIYWLxyrkcymScuIe0dA6n+tc2f3wyI6Hmt/KsPi1EVK8ESKFNtQdKj6gLD4gUHDwqHmtY+xQocYD6ldjiBL6dGnzdldVDzHQh/wC6HDthjbk90XOptqV5P2ZcH4+k4yXOc8yTcPaHmoCTedwNIDtSCV67Rb3R4D6Lpy4+N0S7JFCMMTlq4iKE0KTKllRQQmhS5UOVBGQmhSEISEAwmARQlCBQkihMiLRQwnKSoUJJikAoCXH4p4NWs8OkPe0+TKTabR8Q4/9S2O0HE8jMjTDnC55A/dc9XBDSL3Bj4GFqLI8i4rQLcTVadnvjzdb5FdPwiHVgR+FjRHg4lVuLYNj6pcCM4cCYIPd3EDexP11WrSxlMD9VEgQCWxI62vJPzXv5M/LGOOGGrUOJpABzfEjfMSS7fqCfBeg9ie0YxFL2bz+upAB0m7m6B/jseonded4umXPN+9F3ACb7A7N00/NQcK4k7DV2VaerSJbJDXMNnNM3M841grlcPLFu17kmLVDw/HNrU21KZlr2hwPjseRGhHMFWCF5QOVPCdIopQmTpIGhOnhJQCWrlcJjfaVsVGjapBPMtAotA6AUnH/ALi2uPcU9hSke+6zenN3l9lzfZwfqq8a5mnqbE/f4rXxVjk+C0zS4q6mYILqtZlrBri8EDkRmBB5F/7S9T4ZXD6THNMgtHxFiPEEEeS859jl4mSbQxwk294MIE7mGfzDmtngXGxh8ZUw7zDKhY5sn3Xvptv4OMg8jB3K7cn79X7JJqO6DUoSBRQuAjISRlqaFFCmhGQhUAwmhEUkAQmyo8qQCBsqSMtSVEiYpyUJcgZVuI49tJhc7yHM8lPUqBoJJgASTyAXJcVxhqvzGzRZo3j7n7ckWRVrVi55c4kkm/rYK3Ww0smYGUwPFUhUF42m3lf10Whhq009OdkrTg6nADTeBVJcNJAgAcw7lYWtspMPwyn7YZS6Q0uiJAIi/icwP979PjcIaggxciw5E3mwt5pqnCxTYAHAyZmLDU6kmddfqbr0fU67Z8XOYnBZQQJl2s3+PNYNQFpI0vFgBPyuuh4gIfrKyOIYcgh22h/KQunHf7YyjrP8N+0Hs3nD1D3ahmmSZiodW9A6PiOq9KleCUyRpqLzpobX2K9d7Icf/SaALz+tZDX9eT/P6yuXLj8kbySRKbNGq4qdJNKRciHlBXrBjS52gEnyThyxOOYrNLR7o16nl4KNSbc3xripqvJ20b0A9Sp+ydXv1WftNa7+EkH5OCz8ZSj7/ZFwUEV2AGHOzga6+zeRMdQFvXTa3x9oaSX2BAIO7S1pGadtJ+K5/jtUVcQXU4nJTc06tIcxpiRqDMeS6XjHZV9dh9rVJJE5CGhhiCGOc1o7p3McthB57EcMyVHMBGZhEOAAALmtcbC2W8RyGp1W8NSe2XcdkeO+2pBrz+sZYzqQNz1Gh52O66GV5lw57qdQOHde2JA0cNiOevzIK7/hnEm1qYcPAjkVzynaWL0pSuf7YdrG4CgKjm53PdlpsmMzokknZoH5c1ldg+3xxxfTqsayoxocMpJa5pOU2NwQSLSdVr6eVx8tdMeU3p2iZBmSlcmzlOAgLk7XICTgJpTgqgkkJKSI4H/jGp/7h8mj7KVva98xmPwEfRcc2+5MaSB9rrc7OcLNerBn2bYNQ6W2aOpI+EldrhI3tvDiFWq0B5OV0GCAJAvsNFHXpz4LTcyXOPLQbAaADlZVa+sC3rZcNtRSp4buyVdw9KKfj0n+6dzIbfdR8Qx7KTR3rSLak2sAJ6fI8ir7KEUPdIZbOLHKM1jYztorGMw4AHdY3o2D8TAWTRrvzNLy7KDBDcovE2zNtGkGTa5WqcVSiC4k3u50n5q3pHPY7BguHmqeI4eDY728Ft1sPOkiPzCjOFK3MjTl2YEgkFWuEufTB9m9zHQRmBgx+e1loY/BkEOG9j+Sgw2GkmNb/X+y3ctxNKHEe1WKipTNWqSLGMrPAgzJBBW3wTjuGosDKlbNVd77nCq8AmO6HZSMojz1WXxjhZc3PHfaO9tLRfbcfTwWAygN4trc7+S6SY54sXcrYxPah2HxJNN1WpQe73WOe3IIvkMG8kxbb4XuKdpa2dpw9d4a6Ja5weWaXzA3BvbmsFoHT6+WqLMZgAkk2gCZOghW4zrodLwXi2MrVwwVnhjYdUcQ0jIAJA5OcbC3XZdJi3+uiLgfA/0egGm73d6of3o08ALfE7o8VSGnq68udlvTcYGMdJ6KLheHivTeSQS9vSATH5q7VoSdFJgqB9qyBPeB2/D3t/BNtOjq5CLjPHQ1DMecW8Fx3HqBbXL2tIzNaS0wDAGW4BInurZ4h2rpUMRTw9RwbUqaSZYybNzkaZjYD4kWR8fw/eY47gt89fv8EkuPd+WZYw8MBVaCLEacxzB6fZWiXNY57HmmQO/BgAjfr+YPOE9PhuV2du/vAb9Y3Prx5ft3xsT7Jhs0A1NpJ91p5wJMc3Dkt4Y+eWoZXU2zePYx2Kcw1XOc1geGgk2JiSf4QoOzdf8ARqrix72F4DZaQLTMGRMEx8FljHCBfna0X8VD7fM4aadPvH9l75hfHx+HmuU3t27uJYkvLmYuqyTdriHCRa0mBYDRL/8AqYsH/OVdNMrY+qy8DXzMkyToQNLb9JEHzVtzARIOlozQSvNZrr/DtJKepjsUHf53EX15ctJgIqHEMW24xtc2i4DtfEqHLfUwAdcvwEjoosPifaMzNLRcwCRMAkd61rifNXvX+omov1+JYpxE42tbTK0N8yAb+fJWRxvGf/LqWbl/5TOYM+NonqqAwxO4InUC3TfWFG9pmQQQZuIi+nhus/8Ael1G1he1+JpvDqlY1GgQWOosaDYwczYIP2SXN4qkSJHPTNpruPApJ9OX2el+lhHOIaC8lxADRFydALblencL4U3C4cUxd2r3ftPOp8BoOgCw+wXAf/U1QNxRHTQ1PqB5nkusxJ2XHkvwvyym0Z0mJk6XFoBPxQfoY1K0iyWwLSlVpAC+0knYDUlcWtsXiVb2VHNE3AEzrr+S5ii1z6pdUkFgmMpIaTodIJi/WG7Xdvcfx7XhtOiWuIcKheCHtZAOUiDBdeQNBAPJVKGHDWQ3xJNyXG5LjuZXWftn3X2hrYsZYFhtIIvMiZ5nfqp+GtY8OMyZ7vQQI+coKrAR4j8ljUcSadeLG062neL6HMXDqDdJNw9Oup4S3kkcPZQ8PxeY+rytN7bLmVj1cICDvI5fDzWa3C5Xzod10WSZCq43C6GPH160VlVVYzcea4/jvCTRfLY9m893903lk9NuY8Cu2oiFFjuHtq03U3aO0O4Ozh1H3C6YZ+NZym3nzKlttPzXXdheDCo79IcO6wkM6vGrvBv1PRc7huAOfiPYNBDyYcbkNAuXGPwxceXNer4DBspU2UqYhjGho6xv1JMknmuvLlJNT5YiV3r7qlXo5rLRqmygiF5G2YcLG3h0CDAlrXPe6wYDfxvPwBVuuYBPqeS5ntRi/Z4OsL5nU3En/UA3y19b7xm7pbdR5dxTiZr4l9Z//mVC7wbMAajRsDUaL0/svxn9MwGR7pq4fKHE6kNksceZhrgT0K8hm67D/DzGlmMyiAKjHhxOlgHtJvGxH/Uvp/qMJcPw8fFlrL8vSsH32xuDB9eC8qx3D61TGVzVblNLNXqh1xE5mttIOYloG0E8l69hqAa+QRDgRHJzYt8yuK7UcIrNqY+s/wD5VWjRDIIvlqURDhqCIdrbvLxfp8vG16OSbcS6pf8ADqdhGhJMDqeSqVnCdBr9eseCjdUI33cI8lGTIPwPwC+lMXluToezFQkvkEtMX5Oba/iD8ltlg/Z+S5rs5WNMtIaS2oC10TAcyYJOg1H8S6XFcRYxpLpsNOZ0AHjZePml8+np47+1WxBzEU8trF/+ibN6ZiPgHc1UwwLajwW5Q548WlzQ/LmHOXR/pPNaGFLWt7xlzzmcbZS7kDyEADwUD3tdWqtBjMymWnk5hcJ8iWlSX3Fs+RxDrNnec43Jn67oacwe6AN4i/kOUKWhimuAvldMFsWDhYiY5zfkjOIaAYIj7nkFlpm4sODbNF/MbR+fxTKzj8W2LkHytfkkumPr0xXtjnhrdmtaOgDWgfIABV6tzcb+tEVQyI5/TRFTprwNnA38kLlLUUKDi+0HC2+3Jkte5odNMmmdXNEgGHWAuZvKzWU6zDDHtdrao3KdI9+nb+VdT2ko3pvGoLmnzEj/AG/NYeLLslrEb/Pey6TJrSkeI12yDhiY3ZVYWn+MtPyWX+kufUDfZvabme6R4Atc5TO4jmBDni0zLYIgciATz+a0ezmHJJqOBMghmZoaeebLqJga/mun8ZvTPtf4FhXR3uXo3W/7RZ+HbAEK0GrhbtqpQ7fdPW7zY5/VA0+vRCTXgKIzgY12UjiliILjyKVJg3VVNw9jW1C6BLw1ubeASQ08hJ+nJbIdZYdHFNLZbBadCNCOY6Khxni9ZlsO5py5S5rmki5sMwcLmNOU3uArJbdJXUOfdDVK4cdsXh4f7Id5uV8OMEtu0wRIIzOGujulnqf4g1Pw0GedVw//AAVr6eXwm3YObdYnaHAe1wWJAFzTfl8WNzAfy/RYX/HOIJH6mkBN++9xjeJaLwpsL2wJo5ajO+cxdlPdMmAROnd8VZx5Y3ZvfTyZrxIkSN4sY6f2XYdhMFTqYlxbmDKdMBznHVz3BoMfhGtiToLqvQ4XSbYMB0u6D03stjs/jadEVe6P1hbcC2Vs2P8AEvfy8vljZHnw47LLXptFoczLoZ8w7VZnammX4PENi/snHxyjOI/hXOU+2tVueKTXxlFNxOUvAaQ5x1ibW69bVMZ20xTjAZh2AyCCH1DBG5zNHyC8OPHlvbva4LJmOUbjMPEeR5BVnNg/NWa1A036SWHa4IFt5jxKhxjtC3QjlHX819WPHlFnC8bfTo+yaGZc5eCWy4FzWtIDpsCGi3Ra2Cd7bK5wkBokwbvIvHgDA8SszA8La+kXuzZnPLWARBMC5tMC5PQLocFh2hrWU7lsCBDnT8J+S48txnr268cvz6IUyLAdRGm5/ILBpccLnsGUAyWzJjvuab+YldgzCuiCMvIODi5x5BjQXacwFy44B7Iipmccjg4tLCD3XDMDe2/w2XPjuPfk3yTLrTRFMscL++IsIGcCQRPMW1/CjdS6RoZnSCDHrqpXtL2lpkXtzBF2mdyCJTMdnb3m3khwiwcDDvmPosb+W9MnGNcbRvqbGOs+Iv0SV7FYedB84jyCS6459MXHt7bhsQ2owPYbGdoIIJa5pBuHAggjYgon1Mpvp62XmeE7SYymHu9qxxec0Gm0AuAAk5RMkDYT3Qrbe3GKj9ZRpO55ZB57v/JeG8d+HT8vQn1FSxeLLalJjY773Zpv3G03uMdc2Qea5jDdu4aM1AjeGnux4lsKnju2JdWDmUSYpua3vNOUuc0ukSCScjBFtDdSYXaup4w7NTJAzZSHWBJsY0Guq5+tWblzFwbY6kCeYjWRy6KBvarMIyvzbucA0TY2hxiek+KrYjjxzSKQLnSHVB+FgIm57zzAsNLXOyTCrtm0aRxWJJDnhlFouWw577uByuGgBBuNwV2uBZDbmTqTAEk7kBcXheIOFQl4kF7qjoLXGbBsB1rBrRPRa2H7RNZqHxbUCI+MrfJLeokb7Tcx8Ol7oOEvcaZNzNWtG8AVntAHSGhc1jOOFwJYajTaIfDNvw3E+SpYXH1GtAa8wCb938RJ/CBudZWZh0Wu7pNA1v4j+ip4+oQ5rGEhz3awXZWC7zDpBtYdXtXMjjNf9s+ck8tCqOKqPeQ5zyTpNhadLC2yY8ffZt1XEsfkefKQSALzzKz8V2kommWh+Rzy1jifwB3vOB0kAGOsLmqeEAMwcx3Mn87Iw0Lp4YxN10WL7S0WtAw/eiGhoBAa0CPeMQAPyXPOxLnNIcfeOZ2ZxJcbXd0AAAAsAAjNLx+HTYetEzvw7z0HgrJJ6VXdSI9Hn/dCGze0X/pFvUKVzungOZvqfNVKOIzi7S2DBa4T8CNRAXSbZTC3mQfQ5pqdtQY6NNteQRspTzjlbRPkGmhJ8FNqgAvO06aHc3HNWKZ5tBtfMDAPOQR9kXsY+usaf1CVMDYEeJMkylorszTBPwZtpztooqmCfUeAypB5kDutGpd0HNXaVo85Pl6+KieDBaCMrveESXQbiTbLbT42VmXaWdOaxeNe+oQ0l3eytOriBDRBjw05quxtRj4gyzURpznyXVACJygEa2ExpePD5JsrQTlEHci19bnUrvOWTqRxvHv5ZOAxQDgfZwBoAXBsyZJi53jlC36PEi7/AJs5bx7MupkyfxQRJEbyq5rwO9aTAtOk78vupBVmZ2iI+eoXLK7706YzSxhauHDb0yzNPuMYbHQ95xnYkaHlyahh6AcJe8sm7XNDcwOomm0QD6GqrtdcgjSLOm4gbbX+idzxHoetN1jtrUadatQAhmcmLHK7KD+95ch5aBZj2t9qHNBkj8QuHCG2JsJbbX8COlzny21EW9aKVpBGth9t/gp6X2q1RlFpiPEa85ndJSVmzvBPO/WyS1L/AGi/SFgfL5mFN56Hl477euao5xEk/wAx52J+iGnjg4yIEDS2viCuXi1tfdVMXNvtzPmq76kjTNFr5b+GxH2Q/pkb9N7j14KAYw5rmxOsR5yTMXhWYrtZ9odIv4xF40m6dziRYjl/b1sq4fPjcjvfExoNTuoTVDRAn11J+yuk2sFxPx5j4xPqSkGR6m2qrfpTYvE7XtytCA44SeU6+EdfFXxqbXSRpvvsfOPBIuEW8SDte06KicYCBDm85O9uXO2iZmLBF9NyND4J402utqg6fKfX9lK4D5WNuf0WYzHA6kSLnUejaUYxovl8byeXXxKXGptbeY3t05D163OQeUxy2v0VD9IJnvW1iBpZHSqS4k7CfI3mOcpcV2tPN/A/1KDL4crR8Tv18lXZXjeZnnsBtzsnbXP1/p66FNG08ix62tISeBERry5am6qirJ2vf4z5wmLydxEfHzCaFkv728QdDr6hHM6wOnr1qqRqGLHl6t6so21NNDr0181fE2v1CRvflM762UZqjmN9J6mSFEK0+I9SBMqIVACb9Y+22qeKbWalWZvHTX6DqgY/Tp6/MhVn4qRPjzjW8n1sgGJvsPDn99NVrxTa7SAjXSAQbW9FM54i/MfCTFwoBi/Hn9NOeyZ1aRrPifh4pqmyqVgOd/HodN77JgTt0O49DRR1qlrGNSD4fcoW1+ml9YWtdJtYrMc73YF9ddCNR5p8pLSZnwuOR+XqyCm8gm8ern5KX2lzHIjnZRTUHERmgbf39bqwyraNJ8eQNo1VdoJ0nY7etoRZiIG/Pw02vuFLFiSozN71oPXX1KSFzjqCDvcTM+gkkH//2Q=="/>
          <p:cNvSpPr>
            <a:spLocks noChangeAspect="1" noChangeArrowheads="1"/>
          </p:cNvSpPr>
          <p:nvPr/>
        </p:nvSpPr>
        <p:spPr bwMode="auto">
          <a:xfrm>
            <a:off x="762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http://battlemountaintourism.com/images/plains-ind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85198"/>
            <a:ext cx="4876799" cy="357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6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191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8. Native </a:t>
            </a:r>
            <a:r>
              <a:rPr lang="en-US" dirty="0"/>
              <a:t>Americans know the histories, languages, and cultural aspects of their own tribe and all other tribes.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143000"/>
            <a:ext cx="3962400" cy="2514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Few know all the info on their own tribe, let alone all of the others.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cxnSp>
        <p:nvCxnSpPr>
          <p:cNvPr id="76805" name="AutoShape 5"/>
          <p:cNvCxnSpPr>
            <a:cxnSpLocks noChangeShapeType="1"/>
          </p:cNvCxnSpPr>
          <p:nvPr/>
        </p:nvCxnSpPr>
        <p:spPr bwMode="auto">
          <a:xfrm rot="5400000">
            <a:off x="1562100" y="40005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31746" name="Picture 2" descr="http://t2.gstatic.com/images?q=tbn:ANd9GcQq6-gFwkIUlL3LERgEAOHj-UIPWPl373Y3INFvnlPfo-Fl7vud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148600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0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685800"/>
            <a:ext cx="9144000" cy="5984875"/>
          </a:xfrm>
          <a:prstGeom prst="rect">
            <a:avLst/>
          </a:prstGeom>
          <a:solidFill>
            <a:srgbClr val="FFFED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7462" name="Oval 6"/>
          <p:cNvSpPr>
            <a:spLocks noChangeArrowheads="1"/>
          </p:cNvSpPr>
          <p:nvPr/>
        </p:nvSpPr>
        <p:spPr bwMode="auto">
          <a:xfrm rot="1716108">
            <a:off x="533400" y="838200"/>
            <a:ext cx="762000" cy="1676400"/>
          </a:xfrm>
          <a:prstGeom prst="ellipse">
            <a:avLst/>
          </a:prstGeom>
          <a:solidFill>
            <a:srgbClr val="2BA721">
              <a:alpha val="49001"/>
            </a:srgbClr>
          </a:solidFill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 rot="2030480">
            <a:off x="7162800" y="838200"/>
            <a:ext cx="1447800" cy="2667000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cap="rnd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 rot="-1229556">
            <a:off x="3505200" y="1447800"/>
            <a:ext cx="1600200" cy="3352800"/>
          </a:xfrm>
          <a:prstGeom prst="rect">
            <a:avLst/>
          </a:prstGeom>
          <a:solidFill>
            <a:srgbClr val="FF6600">
              <a:alpha val="60001"/>
            </a:srgbClr>
          </a:solidFill>
          <a:ln w="9525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828800" y="3124200"/>
            <a:ext cx="1371600" cy="16002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838200" y="5257800"/>
            <a:ext cx="1219200" cy="914400"/>
          </a:xfrm>
          <a:prstGeom prst="ellipse">
            <a:avLst/>
          </a:prstGeom>
          <a:solidFill>
            <a:srgbClr val="00FFFF">
              <a:alpha val="46001"/>
            </a:srgbClr>
          </a:solidFill>
          <a:ln w="9525" cap="rnd">
            <a:solidFill>
              <a:srgbClr val="33CC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468" name="WordArt 12"/>
          <p:cNvSpPr>
            <a:spLocks noChangeArrowheads="1" noChangeShapeType="1" noTextEdit="1"/>
          </p:cNvSpPr>
          <p:nvPr/>
        </p:nvSpPr>
        <p:spPr bwMode="auto">
          <a:xfrm>
            <a:off x="304800" y="1524000"/>
            <a:ext cx="17145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Northwest Coastal</a:t>
            </a:r>
          </a:p>
        </p:txBody>
      </p:sp>
      <p:sp>
        <p:nvSpPr>
          <p:cNvPr id="147469" name="WordArt 13"/>
          <p:cNvSpPr>
            <a:spLocks noChangeArrowheads="1" noChangeShapeType="1" noTextEdit="1"/>
          </p:cNvSpPr>
          <p:nvPr/>
        </p:nvSpPr>
        <p:spPr bwMode="auto">
          <a:xfrm>
            <a:off x="6400800" y="1905000"/>
            <a:ext cx="2743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100000">
                      <a:srgbClr val="80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Eastern Woodland</a:t>
            </a:r>
          </a:p>
        </p:txBody>
      </p:sp>
      <p:sp>
        <p:nvSpPr>
          <p:cNvPr id="147470" name="WordArt 14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19907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Southwest</a:t>
            </a:r>
          </a:p>
        </p:txBody>
      </p:sp>
      <p:sp>
        <p:nvSpPr>
          <p:cNvPr id="147471" name="WordArt 15"/>
          <p:cNvSpPr>
            <a:spLocks noChangeArrowheads="1" noChangeShapeType="1" noTextEdit="1"/>
          </p:cNvSpPr>
          <p:nvPr/>
        </p:nvSpPr>
        <p:spPr bwMode="auto">
          <a:xfrm>
            <a:off x="4000500" y="3105150"/>
            <a:ext cx="11430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BA721"/>
                    </a:gs>
                    <a:gs pos="50000">
                      <a:srgbClr val="FFF901"/>
                    </a:gs>
                    <a:gs pos="100000">
                      <a:srgbClr val="2BA72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Plains</a:t>
            </a:r>
          </a:p>
        </p:txBody>
      </p:sp>
      <p:sp>
        <p:nvSpPr>
          <p:cNvPr id="147474" name="WordArt 18"/>
          <p:cNvSpPr>
            <a:spLocks noChangeArrowheads="1" noChangeShapeType="1" noTextEdit="1"/>
          </p:cNvSpPr>
          <p:nvPr/>
        </p:nvSpPr>
        <p:spPr bwMode="auto">
          <a:xfrm>
            <a:off x="1066800" y="5181600"/>
            <a:ext cx="8763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Inuit</a:t>
            </a:r>
          </a:p>
        </p:txBody>
      </p:sp>
      <p:pic>
        <p:nvPicPr>
          <p:cNvPr id="1474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3048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828800"/>
            <a:ext cx="2011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78" name="Picture 22" descr="http://elferkid.com/wp-content/uploads/2009/08/mesa_verde_kayl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581400"/>
            <a:ext cx="2209800" cy="1474788"/>
          </a:xfrm>
          <a:prstGeom prst="rect">
            <a:avLst/>
          </a:prstGeom>
          <a:noFill/>
        </p:spPr>
      </p:pic>
      <p:pic>
        <p:nvPicPr>
          <p:cNvPr id="147480" name="Picture 24" descr="http://www.cabrillo.edu/~crsmith/Inuit_hous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257800"/>
            <a:ext cx="2057400" cy="1379538"/>
          </a:xfrm>
          <a:prstGeom prst="rect">
            <a:avLst/>
          </a:prstGeom>
          <a:noFill/>
        </p:spPr>
      </p:pic>
      <p:pic>
        <p:nvPicPr>
          <p:cNvPr id="147483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81000"/>
            <a:ext cx="2057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85" name="Picture 29" descr="http://www.cynthiaswope.com/withinthevines/penna/native/iroqcano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0"/>
            <a:ext cx="3200400" cy="2586038"/>
          </a:xfrm>
          <a:prstGeom prst="rect">
            <a:avLst/>
          </a:prstGeom>
          <a:noFill/>
        </p:spPr>
      </p:pic>
      <p:pic>
        <p:nvPicPr>
          <p:cNvPr id="147487" name="Picture 31" descr="http://digital.library.okstate.edu/encyclopedia/entries/C/images/C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133600"/>
            <a:ext cx="3124200" cy="2546350"/>
          </a:xfrm>
          <a:prstGeom prst="rect">
            <a:avLst/>
          </a:prstGeom>
          <a:noFill/>
        </p:spPr>
      </p:pic>
      <p:pic>
        <p:nvPicPr>
          <p:cNvPr id="147489" name="Picture 33" descr="http://www.desertusa.com/mag05/apr/images/mesa-verde-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505200"/>
            <a:ext cx="3581400" cy="2686050"/>
          </a:xfrm>
          <a:prstGeom prst="rect">
            <a:avLst/>
          </a:prstGeom>
          <a:noFill/>
        </p:spPr>
      </p:pic>
      <p:pic>
        <p:nvPicPr>
          <p:cNvPr id="147491" name="Picture 35" descr="http://neatorama.cachefly.net/images/2007-07/lamalera-fisherman-kill-whale-with-bare-hand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195763"/>
            <a:ext cx="4495800" cy="2662237"/>
          </a:xfrm>
          <a:prstGeom prst="rect">
            <a:avLst/>
          </a:prstGeom>
          <a:noFill/>
        </p:spPr>
      </p:pic>
      <p:pic>
        <p:nvPicPr>
          <p:cNvPr id="147497" name="Picture 41" descr="http://www.quileutelegend.com/wp-content/uploads/2009/04/ocean-300x2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304800"/>
            <a:ext cx="2857500" cy="2114550"/>
          </a:xfrm>
          <a:prstGeom prst="rect">
            <a:avLst/>
          </a:prstGeom>
          <a:noFill/>
        </p:spPr>
      </p:pic>
      <p:pic>
        <p:nvPicPr>
          <p:cNvPr id="147499" name="Picture 43" descr="http://images.encarta.msn.com/xrefmedia/sharemed/targets/images/pho/t073/T073072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8600"/>
            <a:ext cx="558165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7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  <p:bldP spid="147469" grpId="0" animBg="1"/>
      <p:bldP spid="147470" grpId="0" animBg="1"/>
      <p:bldP spid="147471" grpId="0" animBg="1"/>
      <p:bldP spid="1474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Essential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explore the myths and realities of life among various Native American Nations in North America prior to exploration of the New World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240338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114800" cy="838200"/>
          </a:xfrm>
        </p:spPr>
        <p:txBody>
          <a:bodyPr/>
          <a:lstStyle/>
          <a:p>
            <a:r>
              <a:rPr lang="en-US" dirty="0">
                <a:latin typeface="Stencil" pitchFamily="82" charset="0"/>
              </a:rPr>
              <a:t>Stereotypes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7924800" cy="990600"/>
          </a:xfrm>
        </p:spPr>
        <p:txBody>
          <a:bodyPr/>
          <a:lstStyle/>
          <a:p>
            <a:pPr algn="ctr"/>
            <a:r>
              <a:rPr lang="en-US" sz="2400" dirty="0"/>
              <a:t>How are Native Americans viewed in the media?</a:t>
            </a:r>
          </a:p>
        </p:txBody>
      </p:sp>
      <p:pic>
        <p:nvPicPr>
          <p:cNvPr id="73732" name="Picture 4" descr="mascot cartoon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6248400" cy="4995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1506200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English111 Vivace BT" pitchFamily="66" charset="0"/>
              </a:rPr>
              <a:t>Declaration of Independence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6962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/>
              <a:t>	   </a:t>
            </a:r>
            <a:r>
              <a:rPr lang="en-US" sz="3600" dirty="0"/>
              <a:t>…</a:t>
            </a:r>
            <a:r>
              <a:rPr lang="en-US" sz="3600" i="1" dirty="0">
                <a:latin typeface="English111 Vivace BT" pitchFamily="66" charset="0"/>
              </a:rPr>
              <a:t>He has excited domestic insurrections amongst us, and has                                   </a:t>
            </a:r>
            <a:r>
              <a:rPr lang="en-US" sz="3600" i="1" dirty="0" err="1">
                <a:latin typeface="English111 Vivace BT" pitchFamily="66" charset="0"/>
              </a:rPr>
              <a:t>endeavoured</a:t>
            </a:r>
            <a:r>
              <a:rPr lang="en-US" sz="3600" i="1">
                <a:latin typeface="English111 Vivace BT" pitchFamily="66" charset="0"/>
              </a:rPr>
              <a:t> to bring on the inhabitants of our frontiers, the </a:t>
            </a:r>
            <a:r>
              <a:rPr lang="en-US" sz="3600" b="1" i="1">
                <a:latin typeface="English111 Vivace BT" pitchFamily="66" charset="0"/>
              </a:rPr>
              <a:t>merciless Indian Savages</a:t>
            </a:r>
            <a:r>
              <a:rPr lang="en-US" sz="3600" i="1">
                <a:latin typeface="English111 Vivace BT" pitchFamily="66" charset="0"/>
              </a:rPr>
              <a:t>, whose known rule of warfare, is an undistinguished destruction of all ages, sexes and conditions.</a:t>
            </a:r>
            <a:r>
              <a:rPr lang="en-US"/>
              <a:t>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066800" y="2667000"/>
            <a:ext cx="7351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From the beginning there were negative stereotypes…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09600" y="54102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140AE0"/>
                </a:solidFill>
                <a:latin typeface="Arial Black" pitchFamily="34" charset="0"/>
              </a:rPr>
              <a:t>Why do you think Thomas Jefferson used the terms </a:t>
            </a:r>
          </a:p>
          <a:p>
            <a:r>
              <a:rPr lang="en-US" sz="2000">
                <a:solidFill>
                  <a:srgbClr val="140AE0"/>
                </a:solidFill>
                <a:latin typeface="Arial Black" pitchFamily="34" charset="0"/>
              </a:rPr>
              <a:t>“Merciless” and “Savages” to refer to the Native Americans?</a:t>
            </a:r>
          </a:p>
          <a:p>
            <a:r>
              <a:rPr lang="en-US" sz="2000">
                <a:solidFill>
                  <a:srgbClr val="140AE0"/>
                </a:solidFill>
                <a:latin typeface="Arial Black" pitchFamily="34" charset="0"/>
              </a:rPr>
              <a:t>What does this show about Native American and Colonial</a:t>
            </a:r>
          </a:p>
          <a:p>
            <a:r>
              <a:rPr lang="en-US" sz="2000">
                <a:solidFill>
                  <a:srgbClr val="140AE0"/>
                </a:solidFill>
                <a:latin typeface="Arial Black" pitchFamily="34" charset="0"/>
              </a:rPr>
              <a:t>relations?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  <p:bldP spid="81926" grpId="0"/>
      <p:bldP spid="819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4343400"/>
            <a:ext cx="87630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/>
              <a:t>Define </a:t>
            </a:r>
            <a:r>
              <a:rPr lang="en-US" dirty="0"/>
              <a:t>Stereotypes in your own words.  Give an example of stereotyping in our school or community. Explain your </a:t>
            </a:r>
            <a:r>
              <a:rPr lang="en-US" dirty="0" smtClean="0"/>
              <a:t>answer.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Stereotypes: fixed impressions, exaggerated or preconceived ideas about particular social groups, usually based solely on physical appearance.</a:t>
            </a:r>
            <a:r>
              <a:rPr lang="en-US" dirty="0">
                <a:solidFill>
                  <a:prstClr val="white"/>
                </a:solidFill>
                <a:latin typeface="Arial Black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Arial Black" pitchFamily="34" charset="0"/>
              </a:rPr>
            </a:br>
            <a:endParaRPr lang="en-US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mascot cartoon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67200" cy="3602038"/>
          </a:xfrm>
          <a:noFill/>
          <a:ln/>
        </p:spPr>
      </p:pic>
      <p:pic>
        <p:nvPicPr>
          <p:cNvPr id="79874" name="Picture 2" descr="mascot cartoon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32150"/>
            <a:ext cx="4648200" cy="3625850"/>
          </a:xfrm>
          <a:noFill/>
          <a:ln/>
        </p:spPr>
      </p:pic>
      <p:pic>
        <p:nvPicPr>
          <p:cNvPr id="79876" name="Picture 4" descr="mascot cartoo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953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932070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1. Native Americans are all alike.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There are </a:t>
            </a:r>
            <a:r>
              <a:rPr lang="en-US" sz="3600" u="sng" dirty="0" smtClean="0"/>
              <a:t>520 culturally distinct tribes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242" name="Picture 2" descr="http://www.nydailynews.com/img/2009/06/11/amd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2286000" cy="3457576"/>
          </a:xfrm>
          <a:prstGeom prst="rect">
            <a:avLst/>
          </a:prstGeom>
          <a:noFill/>
          <a:ln w="28575">
            <a:solidFill>
              <a:srgbClr val="16168E"/>
            </a:solidFill>
          </a:ln>
        </p:spPr>
      </p:pic>
      <p:pic>
        <p:nvPicPr>
          <p:cNvPr id="10244" name="Picture 4" descr="http://espressostalinist.files.wordpress.com/2011/01/native-americans.jpg"/>
          <p:cNvPicPr>
            <a:picLocks noChangeAspect="1" noChangeArrowheads="1"/>
          </p:cNvPicPr>
          <p:nvPr/>
        </p:nvPicPr>
        <p:blipFill>
          <a:blip r:embed="rId3" cstate="print"/>
          <a:srcRect l="1217" t="16143" r="4174" b="10315"/>
          <a:stretch>
            <a:fillRect/>
          </a:stretch>
        </p:blipFill>
        <p:spPr bwMode="auto">
          <a:xfrm>
            <a:off x="3657600" y="3352800"/>
            <a:ext cx="5181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4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4038600" cy="2286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dirty="0"/>
              <a:t>2. Native Americans were conquered because they were inferior</a:t>
            </a:r>
            <a:r>
              <a:rPr lang="en-US" sz="3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3967163" cy="152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3600" u="sng" dirty="0"/>
              <a:t>Conquered because of lack of immunity to diseases</a:t>
            </a:r>
            <a:r>
              <a:rPr lang="en-US" sz="3600" u="sng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</p:txBody>
      </p:sp>
      <p:cxnSp>
        <p:nvCxnSpPr>
          <p:cNvPr id="83974" name="AutoShape 6"/>
          <p:cNvCxnSpPr>
            <a:cxnSpLocks noChangeShapeType="1"/>
          </p:cNvCxnSpPr>
          <p:nvPr/>
        </p:nvCxnSpPr>
        <p:spPr bwMode="auto">
          <a:xfrm rot="5400000">
            <a:off x="1600994" y="3961606"/>
            <a:ext cx="5791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5122" name="Picture 2" descr="http://www.texasbeyondhistory.net/trans-p/peoples/images/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19424"/>
            <a:ext cx="5600700" cy="383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7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3333CC"/>
          </a:solidFill>
        </p:spPr>
        <p:txBody>
          <a:bodyPr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Stereotypes: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038600" cy="1447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3. Native Americans were not civilized until Europeans came.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066800"/>
            <a:ext cx="3967163" cy="2286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6700" u="sng" dirty="0" smtClean="0"/>
              <a:t>Native Americans civilized; cultures were different than European culture</a:t>
            </a:r>
            <a:r>
              <a:rPr lang="en-US" sz="67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</p:txBody>
      </p:sp>
      <p:cxnSp>
        <p:nvCxnSpPr>
          <p:cNvPr id="83974" name="AutoShape 6"/>
          <p:cNvCxnSpPr>
            <a:cxnSpLocks noChangeShapeType="1"/>
          </p:cNvCxnSpPr>
          <p:nvPr/>
        </p:nvCxnSpPr>
        <p:spPr bwMode="auto">
          <a:xfrm rot="5400000">
            <a:off x="1600994" y="3961606"/>
            <a:ext cx="5791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Stereotypes                         Realties</a:t>
            </a:r>
          </a:p>
        </p:txBody>
      </p:sp>
      <p:pic>
        <p:nvPicPr>
          <p:cNvPr id="22530" name="Picture 2" descr="http://t2.gstatic.com/images?q=tbn:ANd9GcQ9saAiJy1qwN9zkbeiG7YdzE7MvT1LdnhzC0nkCXvTqKcGrY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4135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357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Native Americans</vt:lpstr>
      <vt:lpstr>Essential Understanding</vt:lpstr>
      <vt:lpstr>Stereotypes</vt:lpstr>
      <vt:lpstr>Declaration of Independence</vt:lpstr>
      <vt:lpstr>Definition</vt:lpstr>
      <vt:lpstr>PowerPoint Presentation</vt:lpstr>
      <vt:lpstr>Stereotypes: </vt:lpstr>
      <vt:lpstr>Stereotypes: </vt:lpstr>
      <vt:lpstr>Stereotypes: </vt:lpstr>
      <vt:lpstr>Stereotypes: </vt:lpstr>
      <vt:lpstr>Stereotypes: </vt:lpstr>
      <vt:lpstr>Stereotypes: </vt:lpstr>
      <vt:lpstr>Stereotypes: </vt:lpstr>
      <vt:lpstr>Stereotypes: </vt:lpstr>
      <vt:lpstr>PowerPoint Presentation</vt:lpstr>
    </vt:vector>
  </TitlesOfParts>
  <Company>PVHS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</dc:title>
  <dc:creator>Henderson</dc:creator>
  <cp:lastModifiedBy>Hadley</cp:lastModifiedBy>
  <cp:revision>20</cp:revision>
  <dcterms:created xsi:type="dcterms:W3CDTF">2010-09-13T17:23:35Z</dcterms:created>
  <dcterms:modified xsi:type="dcterms:W3CDTF">2014-09-16T19:39:43Z</dcterms:modified>
</cp:coreProperties>
</file>