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handoutMasterIdLst>
    <p:handoutMasterId r:id="rId22"/>
  </p:handoutMasterIdLst>
  <p:sldIdLst>
    <p:sldId id="256" r:id="rId4"/>
    <p:sldId id="267" r:id="rId5"/>
    <p:sldId id="268" r:id="rId6"/>
    <p:sldId id="273" r:id="rId7"/>
    <p:sldId id="274" r:id="rId8"/>
    <p:sldId id="275" r:id="rId9"/>
    <p:sldId id="276" r:id="rId10"/>
    <p:sldId id="277" r:id="rId11"/>
    <p:sldId id="257" r:id="rId12"/>
    <p:sldId id="258" r:id="rId13"/>
    <p:sldId id="282" r:id="rId14"/>
    <p:sldId id="259" r:id="rId15"/>
    <p:sldId id="260" r:id="rId16"/>
    <p:sldId id="261" r:id="rId17"/>
    <p:sldId id="262" r:id="rId18"/>
    <p:sldId id="263" r:id="rId19"/>
    <p:sldId id="265" r:id="rId20"/>
    <p:sldId id="2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94750" autoAdjust="0"/>
  </p:normalViewPr>
  <p:slideViewPr>
    <p:cSldViewPr>
      <p:cViewPr>
        <p:scale>
          <a:sx n="80" d="100"/>
          <a:sy n="80" d="100"/>
        </p:scale>
        <p:origin x="-120" y="414"/>
      </p:cViewPr>
      <p:guideLst>
        <p:guide orient="horz" pos="2160"/>
        <p:guide pos="2880"/>
      </p:guideLst>
    </p:cSldViewPr>
  </p:slideViewPr>
  <p:outlineViewPr>
    <p:cViewPr>
      <p:scale>
        <a:sx n="33" d="100"/>
        <a:sy n="33" d="100"/>
      </p:scale>
      <p:origin x="48" y="160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D450E0-05FA-4F19-95FB-0144419B493C}" type="datetimeFigureOut">
              <a:rPr lang="en-US" smtClean="0"/>
              <a:pPr/>
              <a:t>11/12/2012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D94F9B-3C1F-46A4-8317-98BD309F28F9}" type="slidenum">
              <a:rPr lang="en-US" smtClean="0"/>
              <a:pPr/>
              <a:t>‹#›</a:t>
            </a:fld>
            <a:endParaRPr lang="en-US"/>
          </a:p>
        </p:txBody>
      </p:sp>
    </p:spTree>
    <p:extLst>
      <p:ext uri="{BB962C8B-B14F-4D97-AF65-F5344CB8AC3E}">
        <p14:creationId xmlns:p14="http://schemas.microsoft.com/office/powerpoint/2010/main" val="14484754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7C17A6-1642-4855-A5B2-812EE763BCA0}"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0430C-17B2-435C-87F6-F812446338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C17A6-1642-4855-A5B2-812EE763BCA0}"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0430C-17B2-435C-87F6-F812446338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C17A6-1642-4855-A5B2-812EE763BCA0}"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0430C-17B2-435C-87F6-F812446338D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EAB61-23C9-4641-AAEE-1501D24B3203}"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9200AD-20D7-4782-AB2E-ADBCEA157F5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EAB61-23C9-4641-AAEE-1501D24B3203}"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9200AD-20D7-4782-AB2E-ADBCEA157F5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EAB61-23C9-4641-AAEE-1501D24B3203}"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9200AD-20D7-4782-AB2E-ADBCEA157F5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EAB61-23C9-4641-AAEE-1501D24B3203}" type="datetimeFigureOut">
              <a:rPr lang="en-US" smtClean="0">
                <a:solidFill>
                  <a:prstClr val="black">
                    <a:tint val="75000"/>
                  </a:prstClr>
                </a:solidFill>
              </a:rPr>
              <a:pPr/>
              <a:t>11/12/2012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9200AD-20D7-4782-AB2E-ADBCEA157F5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EAB61-23C9-4641-AAEE-1501D24B3203}" type="datetimeFigureOut">
              <a:rPr lang="en-US" smtClean="0">
                <a:solidFill>
                  <a:prstClr val="black">
                    <a:tint val="75000"/>
                  </a:prstClr>
                </a:solidFill>
              </a:rPr>
              <a:pPr/>
              <a:t>11/12/2012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79200AD-20D7-4782-AB2E-ADBCEA157F5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EAB61-23C9-4641-AAEE-1501D24B3203}" type="datetimeFigureOut">
              <a:rPr lang="en-US" smtClean="0">
                <a:solidFill>
                  <a:prstClr val="black">
                    <a:tint val="75000"/>
                  </a:prstClr>
                </a:solidFill>
              </a:rPr>
              <a:pPr/>
              <a:t>11/12/2012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79200AD-20D7-4782-AB2E-ADBCEA157F5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EAB61-23C9-4641-AAEE-1501D24B3203}" type="datetimeFigureOut">
              <a:rPr lang="en-US" smtClean="0">
                <a:solidFill>
                  <a:prstClr val="black">
                    <a:tint val="75000"/>
                  </a:prstClr>
                </a:solidFill>
              </a:rPr>
              <a:pPr/>
              <a:t>11/12/2012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79200AD-20D7-4782-AB2E-ADBCEA157F5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EAB61-23C9-4641-AAEE-1501D24B3203}" type="datetimeFigureOut">
              <a:rPr lang="en-US" smtClean="0">
                <a:solidFill>
                  <a:prstClr val="black">
                    <a:tint val="75000"/>
                  </a:prstClr>
                </a:solidFill>
              </a:rPr>
              <a:pPr/>
              <a:t>11/12/2012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9200AD-20D7-4782-AB2E-ADBCEA157F5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C17A6-1642-4855-A5B2-812EE763BCA0}"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0430C-17B2-435C-87F6-F812446338D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EAB61-23C9-4641-AAEE-1501D24B3203}" type="datetimeFigureOut">
              <a:rPr lang="en-US" smtClean="0">
                <a:solidFill>
                  <a:prstClr val="black">
                    <a:tint val="75000"/>
                  </a:prstClr>
                </a:solidFill>
              </a:rPr>
              <a:pPr/>
              <a:t>11/12/2012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9200AD-20D7-4782-AB2E-ADBCEA157F5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EAB61-23C9-4641-AAEE-1501D24B3203}"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9200AD-20D7-4782-AB2E-ADBCEA157F5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EAB61-23C9-4641-AAEE-1501D24B3203}"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9200AD-20D7-4782-AB2E-ADBCEA157F5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7C17A6-1642-4855-A5B2-812EE763BCA0}"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F0430C-17B2-435C-87F6-F812446338D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C17A6-1642-4855-A5B2-812EE763BCA0}"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F0430C-17B2-435C-87F6-F812446338D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7C17A6-1642-4855-A5B2-812EE763BCA0}"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F0430C-17B2-435C-87F6-F812446338D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7C17A6-1642-4855-A5B2-812EE763BCA0}" type="datetimeFigureOut">
              <a:rPr lang="en-US" smtClean="0">
                <a:solidFill>
                  <a:prstClr val="black">
                    <a:tint val="75000"/>
                  </a:prstClr>
                </a:solidFill>
              </a:rPr>
              <a:pPr/>
              <a:t>11/12/2012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F0430C-17B2-435C-87F6-F812446338D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7C17A6-1642-4855-A5B2-812EE763BCA0}" type="datetimeFigureOut">
              <a:rPr lang="en-US" smtClean="0">
                <a:solidFill>
                  <a:prstClr val="black">
                    <a:tint val="75000"/>
                  </a:prstClr>
                </a:solidFill>
              </a:rPr>
              <a:pPr/>
              <a:t>11/12/2012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F0430C-17B2-435C-87F6-F812446338D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7C17A6-1642-4855-A5B2-812EE763BCA0}" type="datetimeFigureOut">
              <a:rPr lang="en-US" smtClean="0">
                <a:solidFill>
                  <a:prstClr val="black">
                    <a:tint val="75000"/>
                  </a:prstClr>
                </a:solidFill>
              </a:rPr>
              <a:pPr/>
              <a:t>11/12/2012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F0430C-17B2-435C-87F6-F812446338D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C17A6-1642-4855-A5B2-812EE763BCA0}" type="datetimeFigureOut">
              <a:rPr lang="en-US" smtClean="0">
                <a:solidFill>
                  <a:prstClr val="black">
                    <a:tint val="75000"/>
                  </a:prstClr>
                </a:solidFill>
              </a:rPr>
              <a:pPr/>
              <a:t>11/12/2012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F0430C-17B2-435C-87F6-F812446338D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7C17A6-1642-4855-A5B2-812EE763BCA0}"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0430C-17B2-435C-87F6-F812446338D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C17A6-1642-4855-A5B2-812EE763BCA0}" type="datetimeFigureOut">
              <a:rPr lang="en-US" smtClean="0">
                <a:solidFill>
                  <a:prstClr val="black">
                    <a:tint val="75000"/>
                  </a:prstClr>
                </a:solidFill>
              </a:rPr>
              <a:pPr/>
              <a:t>11/12/2012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F0430C-17B2-435C-87F6-F812446338D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C17A6-1642-4855-A5B2-812EE763BCA0}" type="datetimeFigureOut">
              <a:rPr lang="en-US" smtClean="0">
                <a:solidFill>
                  <a:prstClr val="black">
                    <a:tint val="75000"/>
                  </a:prstClr>
                </a:solidFill>
              </a:rPr>
              <a:pPr/>
              <a:t>11/12/2012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F0430C-17B2-435C-87F6-F812446338D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C17A6-1642-4855-A5B2-812EE763BCA0}"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F0430C-17B2-435C-87F6-F812446338D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C17A6-1642-4855-A5B2-812EE763BCA0}"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F0430C-17B2-435C-87F6-F812446338D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7C17A6-1642-4855-A5B2-812EE763BCA0}" type="datetimeFigureOut">
              <a:rPr lang="en-US" smtClean="0"/>
              <a:pPr/>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0430C-17B2-435C-87F6-F812446338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7C17A6-1642-4855-A5B2-812EE763BCA0}" type="datetimeFigureOut">
              <a:rPr lang="en-US" smtClean="0"/>
              <a:pPr/>
              <a:t>11/12/2012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0430C-17B2-435C-87F6-F812446338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7C17A6-1642-4855-A5B2-812EE763BCA0}" type="datetimeFigureOut">
              <a:rPr lang="en-US" smtClean="0"/>
              <a:pPr/>
              <a:t>11/12/2012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0430C-17B2-435C-87F6-F812446338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C17A6-1642-4855-A5B2-812EE763BCA0}" type="datetimeFigureOut">
              <a:rPr lang="en-US" smtClean="0"/>
              <a:pPr/>
              <a:t>11/12/2012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F0430C-17B2-435C-87F6-F812446338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C17A6-1642-4855-A5B2-812EE763BCA0}" type="datetimeFigureOut">
              <a:rPr lang="en-US" smtClean="0"/>
              <a:pPr/>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0430C-17B2-435C-87F6-F812446338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C17A6-1642-4855-A5B2-812EE763BCA0}" type="datetimeFigureOut">
              <a:rPr lang="en-US" smtClean="0"/>
              <a:pPr/>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0430C-17B2-435C-87F6-F812446338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C17A6-1642-4855-A5B2-812EE763BCA0}" type="datetimeFigureOut">
              <a:rPr lang="en-US" smtClean="0"/>
              <a:pPr/>
              <a:t>11/12/2012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0430C-17B2-435C-87F6-F812446338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EAB61-23C9-4641-AAEE-1501D24B3203}"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200AD-20D7-4782-AB2E-ADBCEA157F57}"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C17A6-1642-4855-A5B2-812EE763BCA0}"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0430C-17B2-435C-87F6-F812446338D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www.bobmccaughey.com/higherlearning/wp-content/uploads/2010/01/AHutchinson1.jpg" TargetMode="External"/><Relationship Id="rId2" Type="http://schemas.openxmlformats.org/officeDocument/2006/relationships/image" Target="../media/image25.jpe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a:solidFill>
            <a:schemeClr val="lt1">
              <a:alpha val="56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8800" dirty="0" smtClean="0">
                <a:ln>
                  <a:solidFill>
                    <a:schemeClr val="accent6">
                      <a:lumMod val="60000"/>
                      <a:lumOff val="40000"/>
                    </a:schemeClr>
                  </a:solidFill>
                </a:ln>
                <a:solidFill>
                  <a:srgbClr val="FF0000"/>
                </a:solidFill>
                <a:effectLst>
                  <a:glow rad="139700">
                    <a:schemeClr val="accent6">
                      <a:satMod val="175000"/>
                      <a:alpha val="40000"/>
                    </a:schemeClr>
                  </a:glow>
                </a:effectLst>
              </a:rPr>
              <a:t>Puritans</a:t>
            </a:r>
            <a:endParaRPr lang="en-US" sz="8800" dirty="0">
              <a:ln>
                <a:solidFill>
                  <a:schemeClr val="accent6">
                    <a:lumMod val="60000"/>
                    <a:lumOff val="40000"/>
                  </a:schemeClr>
                </a:solidFill>
              </a:ln>
              <a:solidFill>
                <a:srgbClr val="FF0000"/>
              </a:solidFill>
              <a:effectLst>
                <a:glow rad="139700">
                  <a:schemeClr val="accent6">
                    <a:satMod val="175000"/>
                    <a:alpha val="40000"/>
                  </a:schemeClr>
                </a:glow>
              </a:effectLst>
            </a:endParaRPr>
          </a:p>
        </p:txBody>
      </p:sp>
      <p:sp>
        <p:nvSpPr>
          <p:cNvPr id="3" name="Subtitle 2"/>
          <p:cNvSpPr>
            <a:spLocks noGrp="1"/>
          </p:cNvSpPr>
          <p:nvPr>
            <p:ph type="subTitle" idx="1"/>
          </p:nvPr>
        </p:nvSpPr>
        <p:spPr>
          <a:xfrm>
            <a:off x="0" y="6324600"/>
            <a:ext cx="9144000" cy="533400"/>
          </a:xfrm>
          <a:solidFill>
            <a:schemeClr val="lt1">
              <a:alpha val="60000"/>
            </a:schemeClr>
          </a:solidFill>
        </p:spPr>
        <p:style>
          <a:lnRef idx="2">
            <a:schemeClr val="dk1"/>
          </a:lnRef>
          <a:fillRef idx="1">
            <a:schemeClr val="lt1"/>
          </a:fillRef>
          <a:effectRef idx="0">
            <a:schemeClr val="dk1"/>
          </a:effectRef>
          <a:fontRef idx="minor">
            <a:schemeClr val="dk1"/>
          </a:fontRef>
        </p:style>
        <p:txBody>
          <a:bodyPr>
            <a:normAutofit lnSpcReduction="10000"/>
          </a:bodyPr>
          <a:lstStyle/>
          <a:p>
            <a:r>
              <a:rPr lang="en-US" dirty="0" smtClean="0">
                <a:solidFill>
                  <a:schemeClr val="tx1">
                    <a:lumMod val="65000"/>
                    <a:lumOff val="35000"/>
                  </a:schemeClr>
                </a:solidFill>
                <a:effectLst>
                  <a:glow rad="101600">
                    <a:schemeClr val="bg1">
                      <a:lumMod val="50000"/>
                      <a:alpha val="60000"/>
                    </a:schemeClr>
                  </a:glow>
                </a:effectLst>
              </a:rPr>
              <a:t>Colonial America</a:t>
            </a:r>
            <a:endParaRPr lang="en-US" dirty="0">
              <a:solidFill>
                <a:schemeClr val="tx1">
                  <a:lumMod val="65000"/>
                  <a:lumOff val="35000"/>
                </a:schemeClr>
              </a:solidFill>
              <a:effectLst>
                <a:glow rad="101600">
                  <a:schemeClr val="bg1">
                    <a:lumMod val="50000"/>
                    <a:alpha val="6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000" dirty="0"/>
              <a:t>John Winthrop, a leader of the Puritans, wrote about the Puritans’ goals</a:t>
            </a:r>
            <a:r>
              <a:rPr lang="en-US" sz="4000" dirty="0" smtClean="0"/>
              <a:t>:</a:t>
            </a:r>
            <a:endParaRPr lang="en-US" dirty="0"/>
          </a:p>
        </p:txBody>
      </p:sp>
      <p:sp>
        <p:nvSpPr>
          <p:cNvPr id="3" name="Content Placeholder 2"/>
          <p:cNvSpPr>
            <a:spLocks noGrp="1"/>
          </p:cNvSpPr>
          <p:nvPr>
            <p:ph idx="1"/>
          </p:nvPr>
        </p:nvSpPr>
        <p:spPr>
          <a:xfrm>
            <a:off x="228600" y="1676400"/>
            <a:ext cx="8686800" cy="4678363"/>
          </a:xfrm>
        </p:spPr>
        <p:txBody>
          <a:bodyPr>
            <a:normAutofit lnSpcReduction="10000"/>
          </a:bodyPr>
          <a:lstStyle/>
          <a:p>
            <a:r>
              <a:rPr lang="en-US" dirty="0"/>
              <a:t> “We must delight in each other, make others’ conditions our own and rejoice together, mourn together, labor and suffer together, always having before our eyes… our community….</a:t>
            </a:r>
            <a:r>
              <a:rPr lang="en-US" dirty="0" smtClean="0"/>
              <a:t>For </a:t>
            </a:r>
            <a:r>
              <a:rPr lang="en-US" dirty="0"/>
              <a:t>we must consider that </a:t>
            </a:r>
            <a:r>
              <a:rPr lang="en-US" u="sng" dirty="0"/>
              <a:t>we shall be like a City upon a Hill; the eyes of all people are on us</a:t>
            </a:r>
            <a:r>
              <a:rPr lang="en-US" dirty="0"/>
              <a:t>.” </a:t>
            </a:r>
            <a:endParaRPr lang="en-US" dirty="0" smtClean="0"/>
          </a:p>
          <a:p>
            <a:pPr>
              <a:buNone/>
            </a:pPr>
            <a:endParaRPr lang="en-US" dirty="0"/>
          </a:p>
          <a:p>
            <a:pPr lvl="0"/>
            <a:r>
              <a:rPr lang="en-US" dirty="0"/>
              <a:t>Winthrop’s speech reflected the Puritans’ belief that they were </a:t>
            </a:r>
            <a:r>
              <a:rPr lang="en-US" u="sng" dirty="0"/>
              <a:t>destined</a:t>
            </a:r>
            <a:r>
              <a:rPr lang="en-US" dirty="0"/>
              <a:t> to build an ideal Christians community.</a:t>
            </a:r>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600200" y="4343400"/>
            <a:ext cx="5715000" cy="2847975"/>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3" cstate="print"/>
          <a:srcRect/>
          <a:stretch>
            <a:fillRect/>
          </a:stretch>
        </p:blipFill>
        <p:spPr bwMode="auto">
          <a:xfrm>
            <a:off x="2743200" y="1676400"/>
            <a:ext cx="3614738" cy="29854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2051"/>
                                        </p:tgtEl>
                                        <p:attrNameLst>
                                          <p:attrName>ppt_x</p:attrName>
                                        </p:attrNameLst>
                                      </p:cBhvr>
                                      <p:tavLst>
                                        <p:tav tm="0">
                                          <p:val>
                                            <p:strVal val="ppt_x"/>
                                          </p:val>
                                        </p:tav>
                                        <p:tav tm="100000">
                                          <p:val>
                                            <p:strVal val="ppt_x"/>
                                          </p:val>
                                        </p:tav>
                                      </p:tavLst>
                                    </p:anim>
                                    <p:anim calcmode="lin" valueType="num">
                                      <p:cBhvr additive="base">
                                        <p:cTn id="17" dur="500"/>
                                        <p:tgtEl>
                                          <p:spTgt spid="2051"/>
                                        </p:tgtEl>
                                        <p:attrNameLst>
                                          <p:attrName>ppt_y</p:attrName>
                                        </p:attrNameLst>
                                      </p:cBhvr>
                                      <p:tavLst>
                                        <p:tav tm="0">
                                          <p:val>
                                            <p:strVal val="ppt_y"/>
                                          </p:val>
                                        </p:tav>
                                        <p:tav tm="100000">
                                          <p:val>
                                            <p:strVal val="1+ppt_h/2"/>
                                          </p:val>
                                        </p:tav>
                                      </p:tavLst>
                                    </p:anim>
                                    <p:set>
                                      <p:cBhvr>
                                        <p:cTn id="18" dur="1" fill="hold">
                                          <p:stCondLst>
                                            <p:cond delay="499"/>
                                          </p:stCondLst>
                                        </p:cTn>
                                        <p:tgtEl>
                                          <p:spTgt spid="2051"/>
                                        </p:tgtEl>
                                        <p:attrNameLst>
                                          <p:attrName>style.visibility</p:attrName>
                                        </p:attrNameLst>
                                      </p:cBhvr>
                                      <p:to>
                                        <p:strVal val="hidden"/>
                                      </p:to>
                                    </p:set>
                                  </p:childTnLst>
                                </p:cTn>
                              </p:par>
                              <p:par>
                                <p:cTn id="19" presetID="2" presetClass="entr" presetSubtype="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ppt_x"/>
                                          </p:val>
                                        </p:tav>
                                        <p:tav tm="100000">
                                          <p:val>
                                            <p:strVal val="#ppt_x"/>
                                          </p:val>
                                        </p:tav>
                                      </p:tavLst>
                                    </p:anim>
                                    <p:anim calcmode="lin" valueType="num">
                                      <p:cBhvr additive="base">
                                        <p:cTn id="2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en-US" dirty="0" smtClean="0"/>
              <a:t>Five Basic Beliefs</a:t>
            </a:r>
          </a:p>
        </p:txBody>
      </p:sp>
      <p:sp>
        <p:nvSpPr>
          <p:cNvPr id="26628" name="Rectangle 4"/>
          <p:cNvSpPr>
            <a:spLocks noGrp="1" noChangeArrowheads="1"/>
          </p:cNvSpPr>
          <p:nvPr>
            <p:ph type="body" sz="half" idx="1"/>
          </p:nvPr>
        </p:nvSpPr>
        <p:spPr/>
        <p:txBody>
          <a:bodyPr/>
          <a:lstStyle/>
          <a:p>
            <a:pPr eaLnBrk="1" hangingPunct="1">
              <a:defRPr/>
            </a:pPr>
            <a:r>
              <a:rPr lang="en-US" dirty="0" smtClean="0">
                <a:effectLst/>
              </a:rPr>
              <a:t>Man is sinful</a:t>
            </a:r>
          </a:p>
          <a:p>
            <a:pPr eaLnBrk="1" hangingPunct="1">
              <a:defRPr/>
            </a:pPr>
            <a:r>
              <a:rPr lang="en-US" dirty="0" smtClean="0">
                <a:effectLst/>
              </a:rPr>
              <a:t>Man can’t save himself</a:t>
            </a:r>
          </a:p>
          <a:p>
            <a:pPr eaLnBrk="1" hangingPunct="1">
              <a:defRPr/>
            </a:pPr>
            <a:r>
              <a:rPr lang="en-US" dirty="0" smtClean="0">
                <a:effectLst/>
              </a:rPr>
              <a:t>God chooses people to be saved</a:t>
            </a:r>
          </a:p>
          <a:p>
            <a:pPr eaLnBrk="1" hangingPunct="1">
              <a:defRPr/>
            </a:pPr>
            <a:r>
              <a:rPr lang="en-US" dirty="0" smtClean="0">
                <a:effectLst/>
              </a:rPr>
              <a:t>God’s grace saves – not their actions </a:t>
            </a:r>
          </a:p>
          <a:p>
            <a:pPr eaLnBrk="1" hangingPunct="1">
              <a:defRPr/>
            </a:pPr>
            <a:r>
              <a:rPr lang="en-US" dirty="0" smtClean="0">
                <a:effectLst/>
              </a:rPr>
              <a:t>Once saved – always saved</a:t>
            </a:r>
          </a:p>
          <a:p>
            <a:pPr eaLnBrk="1" hangingPunct="1">
              <a:defRPr/>
            </a:pPr>
            <a:endParaRPr lang="en-US" dirty="0" smtClean="0"/>
          </a:p>
        </p:txBody>
      </p:sp>
      <p:sp>
        <p:nvSpPr>
          <p:cNvPr id="26629" name="Rectangle 5"/>
          <p:cNvSpPr>
            <a:spLocks noGrp="1" noChangeArrowheads="1"/>
          </p:cNvSpPr>
          <p:nvPr>
            <p:ph type="body" sz="half" idx="2"/>
          </p:nvPr>
        </p:nvSpPr>
        <p:spPr/>
        <p:txBody>
          <a:bodyPr/>
          <a:lstStyle/>
          <a:p>
            <a:pPr eaLnBrk="1" hangingPunct="1">
              <a:buFont typeface="Wingdings" pitchFamily="2" charset="2"/>
              <a:buNone/>
              <a:defRPr/>
            </a:pPr>
            <a:endParaRPr lang="en-US" dirty="0" smtClean="0"/>
          </a:p>
        </p:txBody>
      </p:sp>
      <p:pic>
        <p:nvPicPr>
          <p:cNvPr id="26631" name="Picture 7" descr="PuritansMW"/>
          <p:cNvPicPr>
            <a:picLocks noChangeAspect="1" noChangeArrowheads="1"/>
          </p:cNvPicPr>
          <p:nvPr/>
        </p:nvPicPr>
        <p:blipFill>
          <a:blip r:embed="rId2" cstate="print"/>
          <a:srcRect/>
          <a:stretch>
            <a:fillRect/>
          </a:stretch>
        </p:blipFill>
        <p:spPr bwMode="auto">
          <a:xfrm>
            <a:off x="4343400" y="2362200"/>
            <a:ext cx="4648200" cy="2614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 calcmode="lin" valueType="num">
                                      <p:cBhvr>
                                        <p:cTn id="7" dur="500" decel="50000" fill="hold">
                                          <p:stCondLst>
                                            <p:cond delay="0"/>
                                          </p:stCondLst>
                                        </p:cTn>
                                        <p:tgtEl>
                                          <p:spTgt spid="2663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663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6631"/>
                                        </p:tgtEl>
                                        <p:attrNameLst>
                                          <p:attrName>ppt_w</p:attrName>
                                        </p:attrNameLst>
                                      </p:cBhvr>
                                      <p:tavLst>
                                        <p:tav tm="0">
                                          <p:val>
                                            <p:strVal val="#ppt_w*.05"/>
                                          </p:val>
                                        </p:tav>
                                        <p:tav tm="100000">
                                          <p:val>
                                            <p:strVal val="#ppt_w"/>
                                          </p:val>
                                        </p:tav>
                                      </p:tavLst>
                                    </p:anim>
                                    <p:anim calcmode="lin" valueType="num">
                                      <p:cBhvr>
                                        <p:cTn id="10" dur="1000" fill="hold"/>
                                        <p:tgtEl>
                                          <p:spTgt spid="2663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663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663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663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663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6628">
                                            <p:txEl>
                                              <p:pRg st="0" end="0"/>
                                            </p:txEl>
                                          </p:spTgt>
                                        </p:tgtEl>
                                        <p:attrNameLst>
                                          <p:attrName>style.visibility</p:attrName>
                                        </p:attrNameLst>
                                      </p:cBhvr>
                                      <p:to>
                                        <p:strVal val="visible"/>
                                      </p:to>
                                    </p:set>
                                    <p:anim calcmode="lin" valueType="num">
                                      <p:cBhvr>
                                        <p:cTn id="19" dur="500" decel="50000" fill="hold">
                                          <p:stCondLst>
                                            <p:cond delay="0"/>
                                          </p:stCondLst>
                                        </p:cTn>
                                        <p:tgtEl>
                                          <p:spTgt spid="26628">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6628">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6628">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26628">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6628">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6628">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6628">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662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6628">
                                            <p:txEl>
                                              <p:pRg st="1" end="1"/>
                                            </p:txEl>
                                          </p:spTgt>
                                        </p:tgtEl>
                                        <p:attrNameLst>
                                          <p:attrName>style.visibility</p:attrName>
                                        </p:attrNameLst>
                                      </p:cBhvr>
                                      <p:to>
                                        <p:strVal val="visible"/>
                                      </p:to>
                                    </p:set>
                                    <p:anim calcmode="lin" valueType="num">
                                      <p:cBhvr>
                                        <p:cTn id="31" dur="500" decel="50000" fill="hold">
                                          <p:stCondLst>
                                            <p:cond delay="0"/>
                                          </p:stCondLst>
                                        </p:cTn>
                                        <p:tgtEl>
                                          <p:spTgt spid="26628">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6628">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6628">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26628">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6628">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6628">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6628">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662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26628">
                                            <p:txEl>
                                              <p:pRg st="2" end="2"/>
                                            </p:txEl>
                                          </p:spTgt>
                                        </p:tgtEl>
                                        <p:attrNameLst>
                                          <p:attrName>style.visibility</p:attrName>
                                        </p:attrNameLst>
                                      </p:cBhvr>
                                      <p:to>
                                        <p:strVal val="visible"/>
                                      </p:to>
                                    </p:set>
                                    <p:anim calcmode="lin" valueType="num">
                                      <p:cBhvr>
                                        <p:cTn id="43" dur="500" decel="50000" fill="hold">
                                          <p:stCondLst>
                                            <p:cond delay="0"/>
                                          </p:stCondLst>
                                        </p:cTn>
                                        <p:tgtEl>
                                          <p:spTgt spid="26628">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6628">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6628">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26628">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6628">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6628">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6628">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6628">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26628">
                                            <p:txEl>
                                              <p:pRg st="3" end="3"/>
                                            </p:txEl>
                                          </p:spTgt>
                                        </p:tgtEl>
                                        <p:attrNameLst>
                                          <p:attrName>style.visibility</p:attrName>
                                        </p:attrNameLst>
                                      </p:cBhvr>
                                      <p:to>
                                        <p:strVal val="visible"/>
                                      </p:to>
                                    </p:set>
                                    <p:anim calcmode="lin" valueType="num">
                                      <p:cBhvr>
                                        <p:cTn id="55" dur="500" decel="50000" fill="hold">
                                          <p:stCondLst>
                                            <p:cond delay="0"/>
                                          </p:stCondLst>
                                        </p:cTn>
                                        <p:tgtEl>
                                          <p:spTgt spid="26628">
                                            <p:txEl>
                                              <p:pRg st="3" end="3"/>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6628">
                                            <p:txEl>
                                              <p:pRg st="3" end="3"/>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6628">
                                            <p:txEl>
                                              <p:pRg st="3" end="3"/>
                                            </p:txEl>
                                          </p:spTgt>
                                        </p:tgtEl>
                                        <p:attrNameLst>
                                          <p:attrName>ppt_w</p:attrName>
                                        </p:attrNameLst>
                                      </p:cBhvr>
                                      <p:tavLst>
                                        <p:tav tm="0">
                                          <p:val>
                                            <p:strVal val="#ppt_w*.05"/>
                                          </p:val>
                                        </p:tav>
                                        <p:tav tm="100000">
                                          <p:val>
                                            <p:strVal val="#ppt_w"/>
                                          </p:val>
                                        </p:tav>
                                      </p:tavLst>
                                    </p:anim>
                                    <p:anim calcmode="lin" valueType="num">
                                      <p:cBhvr>
                                        <p:cTn id="58" dur="1000" fill="hold"/>
                                        <p:tgtEl>
                                          <p:spTgt spid="26628">
                                            <p:txEl>
                                              <p:pRg st="3" end="3"/>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6628">
                                            <p:txEl>
                                              <p:pRg st="3" end="3"/>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6628">
                                            <p:txEl>
                                              <p:pRg st="3" end="3"/>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6628">
                                            <p:txEl>
                                              <p:pRg st="3" end="3"/>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6628">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26628">
                                            <p:txEl>
                                              <p:pRg st="4" end="4"/>
                                            </p:txEl>
                                          </p:spTgt>
                                        </p:tgtEl>
                                        <p:attrNameLst>
                                          <p:attrName>style.visibility</p:attrName>
                                        </p:attrNameLst>
                                      </p:cBhvr>
                                      <p:to>
                                        <p:strVal val="visible"/>
                                      </p:to>
                                    </p:set>
                                    <p:anim calcmode="lin" valueType="num">
                                      <p:cBhvr>
                                        <p:cTn id="67" dur="500" decel="50000" fill="hold">
                                          <p:stCondLst>
                                            <p:cond delay="0"/>
                                          </p:stCondLst>
                                        </p:cTn>
                                        <p:tgtEl>
                                          <p:spTgt spid="26628">
                                            <p:txEl>
                                              <p:pRg st="4" end="4"/>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6628">
                                            <p:txEl>
                                              <p:pRg st="4" end="4"/>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6628">
                                            <p:txEl>
                                              <p:pRg st="4" end="4"/>
                                            </p:txEl>
                                          </p:spTgt>
                                        </p:tgtEl>
                                        <p:attrNameLst>
                                          <p:attrName>ppt_w</p:attrName>
                                        </p:attrNameLst>
                                      </p:cBhvr>
                                      <p:tavLst>
                                        <p:tav tm="0">
                                          <p:val>
                                            <p:strVal val="#ppt_w*.05"/>
                                          </p:val>
                                        </p:tav>
                                        <p:tav tm="100000">
                                          <p:val>
                                            <p:strVal val="#ppt_w"/>
                                          </p:val>
                                        </p:tav>
                                      </p:tavLst>
                                    </p:anim>
                                    <p:anim calcmode="lin" valueType="num">
                                      <p:cBhvr>
                                        <p:cTn id="70" dur="1000" fill="hold"/>
                                        <p:tgtEl>
                                          <p:spTgt spid="26628">
                                            <p:txEl>
                                              <p:pRg st="4" end="4"/>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6628">
                                            <p:txEl>
                                              <p:pRg st="4" end="4"/>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6628">
                                            <p:txEl>
                                              <p:pRg st="4" end="4"/>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6628">
                                            <p:txEl>
                                              <p:pRg st="4" end="4"/>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66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lt1">
              <a:alpha val="60000"/>
            </a:schemeClr>
          </a:solidFill>
        </p:spPr>
        <p:style>
          <a:lnRef idx="2">
            <a:schemeClr val="dk1"/>
          </a:lnRef>
          <a:fillRef idx="1">
            <a:schemeClr val="lt1"/>
          </a:fillRef>
          <a:effectRef idx="0">
            <a:schemeClr val="dk1"/>
          </a:effectRef>
          <a:fontRef idx="minor">
            <a:schemeClr val="dk1"/>
          </a:fontRef>
        </p:style>
        <p:txBody>
          <a:bodyPr/>
          <a:lstStyle/>
          <a:p>
            <a:r>
              <a:rPr lang="en-US" dirty="0" smtClean="0"/>
              <a:t>Background</a:t>
            </a:r>
            <a:endParaRPr lang="en-US" dirty="0"/>
          </a:p>
        </p:txBody>
      </p:sp>
      <p:sp>
        <p:nvSpPr>
          <p:cNvPr id="3" name="Content Placeholder 2"/>
          <p:cNvSpPr>
            <a:spLocks noGrp="1"/>
          </p:cNvSpPr>
          <p:nvPr>
            <p:ph idx="1"/>
          </p:nvPr>
        </p:nvSpPr>
        <p:spPr>
          <a:xfrm>
            <a:off x="0" y="1371600"/>
            <a:ext cx="9144000" cy="5334000"/>
          </a:xfrm>
          <a:solidFill>
            <a:schemeClr val="lt1">
              <a:alpha val="83000"/>
            </a:schemeClr>
          </a:solidFill>
        </p:spPr>
        <p:style>
          <a:lnRef idx="2">
            <a:schemeClr val="dk1"/>
          </a:lnRef>
          <a:fillRef idx="1">
            <a:schemeClr val="lt1"/>
          </a:fillRef>
          <a:effectRef idx="0">
            <a:schemeClr val="dk1"/>
          </a:effectRef>
          <a:fontRef idx="minor">
            <a:schemeClr val="dk1"/>
          </a:fontRef>
        </p:style>
        <p:txBody>
          <a:bodyPr>
            <a:normAutofit fontScale="85000" lnSpcReduction="10000"/>
          </a:bodyPr>
          <a:lstStyle/>
          <a:p>
            <a:pPr lvl="0"/>
            <a:r>
              <a:rPr lang="en-US" dirty="0"/>
              <a:t>Between 1630 and 1640 tens of thousands of English men, women, and children moved to colonies in </a:t>
            </a:r>
            <a:r>
              <a:rPr lang="en-US" u="sng" dirty="0"/>
              <a:t>New England</a:t>
            </a:r>
            <a:r>
              <a:rPr lang="en-US" dirty="0" smtClean="0"/>
              <a:t>.</a:t>
            </a:r>
          </a:p>
          <a:p>
            <a:pPr lvl="0">
              <a:buNone/>
            </a:pPr>
            <a:endParaRPr lang="en-US" dirty="0"/>
          </a:p>
          <a:p>
            <a:pPr lvl="0"/>
            <a:r>
              <a:rPr lang="en-US" dirty="0"/>
              <a:t>The Puritans arrived in New England well prepared to start their colony. They </a:t>
            </a:r>
            <a:r>
              <a:rPr lang="en-US" u="sng" dirty="0"/>
              <a:t>brought</a:t>
            </a:r>
            <a:r>
              <a:rPr lang="en-US" dirty="0"/>
              <a:t> large numbers of </a:t>
            </a:r>
            <a:r>
              <a:rPr lang="en-US" u="sng" dirty="0"/>
              <a:t>tools and livestock</a:t>
            </a:r>
            <a:r>
              <a:rPr lang="en-US" dirty="0"/>
              <a:t>. Trade with the colony of Plymouth helped them too. The Massachusetts region, unlike coastal Virginia, had a healthy climate. Thus, </a:t>
            </a:r>
            <a:r>
              <a:rPr lang="en-US" u="sng" dirty="0"/>
              <a:t>few Puritans died from sickness</a:t>
            </a:r>
            <a:r>
              <a:rPr lang="en-US" dirty="0" smtClean="0"/>
              <a:t>.</a:t>
            </a:r>
          </a:p>
          <a:p>
            <a:pPr lvl="0">
              <a:buNone/>
            </a:pPr>
            <a:endParaRPr lang="en-US" dirty="0"/>
          </a:p>
          <a:p>
            <a:pPr lvl="0"/>
            <a:r>
              <a:rPr lang="en-US" dirty="0"/>
              <a:t>Puritans established the towns of Salem, Mystic, Newton, Watertown, and Dorchester. In addition , </a:t>
            </a:r>
            <a:r>
              <a:rPr lang="en-US" u="sng" dirty="0"/>
              <a:t>they built </a:t>
            </a:r>
            <a:r>
              <a:rPr lang="en-US" u="sng" dirty="0" smtClean="0"/>
              <a:t>Boston</a:t>
            </a:r>
            <a:r>
              <a:rPr lang="en-US" dirty="0"/>
              <a:t>, which became </a:t>
            </a:r>
            <a:r>
              <a:rPr lang="en-US" u="sng" dirty="0"/>
              <a:t>the colony’s chief city and capital</a:t>
            </a:r>
            <a:r>
              <a:rPr lang="en-US" dirty="0" smtClean="0"/>
              <a:t>.</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457200" y="0"/>
            <a:ext cx="3429000" cy="3009900"/>
          </a:xfrm>
          <a:prstGeom prst="rect">
            <a:avLst/>
          </a:prstGeom>
          <a:ln>
            <a:noFill/>
          </a:ln>
          <a:effectLst>
            <a:softEdge rad="112500"/>
          </a:effectLst>
        </p:spPr>
      </p:pic>
      <p:pic>
        <p:nvPicPr>
          <p:cNvPr id="3075" name="Picture 3"/>
          <p:cNvPicPr>
            <a:picLocks noChangeAspect="1" noChangeArrowheads="1"/>
          </p:cNvPicPr>
          <p:nvPr/>
        </p:nvPicPr>
        <p:blipFill>
          <a:blip r:embed="rId4" cstate="print"/>
          <a:srcRect/>
          <a:stretch>
            <a:fillRect/>
          </a:stretch>
        </p:blipFill>
        <p:spPr bwMode="auto">
          <a:xfrm>
            <a:off x="4343400" y="381000"/>
            <a:ext cx="4255878" cy="2586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box(in)">
                                      <p:cBhvr>
                                        <p:cTn id="20" dur="500"/>
                                        <p:tgtEl>
                                          <p:spTgt spid="3075"/>
                                        </p:tgtEl>
                                      </p:cBhvr>
                                    </p:animEffect>
                                  </p:childTnLst>
                                </p:cTn>
                              </p:par>
                              <p:par>
                                <p:cTn id="21" presetID="4" presetClass="entr" presetSubtype="32"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srcRect/>
          <a:stretch>
            <a:fillRect/>
          </a:stretch>
        </p:blipFill>
        <p:spPr bwMode="auto">
          <a:xfrm>
            <a:off x="5581650" y="0"/>
            <a:ext cx="3562350" cy="548640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0" y="0"/>
            <a:ext cx="1375587" cy="18002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Daily Life</a:t>
            </a:r>
            <a:endParaRPr lang="en-US" dirty="0"/>
          </a:p>
        </p:txBody>
      </p:sp>
      <p:sp>
        <p:nvSpPr>
          <p:cNvPr id="3" name="Content Placeholder 2"/>
          <p:cNvSpPr>
            <a:spLocks noGrp="1"/>
          </p:cNvSpPr>
          <p:nvPr>
            <p:ph idx="1"/>
          </p:nvPr>
        </p:nvSpPr>
        <p:spPr>
          <a:xfrm>
            <a:off x="228600" y="1600200"/>
            <a:ext cx="8686800" cy="4953000"/>
          </a:xfrm>
          <a:solidFill>
            <a:schemeClr val="lt1">
              <a:alpha val="93000"/>
            </a:schemeClr>
          </a:solidFill>
        </p:spPr>
        <p:txBody>
          <a:bodyPr>
            <a:normAutofit fontScale="92500"/>
          </a:bodyPr>
          <a:lstStyle/>
          <a:p>
            <a:pPr lvl="0"/>
            <a:r>
              <a:rPr lang="en-US" dirty="0" smtClean="0"/>
              <a:t>New </a:t>
            </a:r>
            <a:r>
              <a:rPr lang="en-US" dirty="0"/>
              <a:t>England colonists’ lives centered around </a:t>
            </a:r>
            <a:r>
              <a:rPr lang="en-US" u="sng" dirty="0"/>
              <a:t>religion, family duties and public </a:t>
            </a:r>
            <a:r>
              <a:rPr lang="en-US" u="sng" dirty="0" smtClean="0"/>
              <a:t>work.</a:t>
            </a:r>
            <a:endParaRPr lang="en-US" u="sng" dirty="0"/>
          </a:p>
          <a:p>
            <a:pPr lvl="0"/>
            <a:r>
              <a:rPr lang="en-US" dirty="0" smtClean="0"/>
              <a:t>New </a:t>
            </a:r>
            <a:r>
              <a:rPr lang="en-US" dirty="0"/>
              <a:t>England farmers grew food mainly </a:t>
            </a:r>
            <a:r>
              <a:rPr lang="en-US" u="sng" dirty="0"/>
              <a:t>for their own use</a:t>
            </a:r>
            <a:r>
              <a:rPr lang="en-US" dirty="0"/>
              <a:t> rather than crops like tobacco for sale. Most New England farms were owned and run entirely by families.</a:t>
            </a:r>
          </a:p>
          <a:p>
            <a:pPr lvl="0"/>
            <a:r>
              <a:rPr lang="en-US" dirty="0" smtClean="0"/>
              <a:t>These </a:t>
            </a:r>
            <a:r>
              <a:rPr lang="en-US" dirty="0"/>
              <a:t>small farms did not bring great wealth to their owners but also did not need as many laborers as did the southern plantations. There was little need for indentured servants or </a:t>
            </a:r>
            <a:r>
              <a:rPr lang="en-US" u="sng" dirty="0"/>
              <a:t>slaves in New England.</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581650" y="-86795"/>
            <a:ext cx="4495800" cy="6924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92000"/>
            </a:schemeClr>
          </a:solidFill>
        </p:spPr>
        <p:txBody>
          <a:bodyPr/>
          <a:lstStyle/>
          <a:p>
            <a:r>
              <a:rPr lang="en-US" dirty="0" smtClean="0"/>
              <a:t>System of Government</a:t>
            </a:r>
            <a:endParaRPr lang="en-US" dirty="0"/>
          </a:p>
        </p:txBody>
      </p:sp>
      <p:sp>
        <p:nvSpPr>
          <p:cNvPr id="3" name="Content Placeholder 2"/>
          <p:cNvSpPr>
            <a:spLocks noGrp="1"/>
          </p:cNvSpPr>
          <p:nvPr>
            <p:ph idx="1"/>
          </p:nvPr>
        </p:nvSpPr>
        <p:spPr>
          <a:xfrm>
            <a:off x="228600" y="1447800"/>
            <a:ext cx="8686800" cy="4876800"/>
          </a:xfrm>
          <a:solidFill>
            <a:schemeClr val="bg1">
              <a:alpha val="93000"/>
            </a:schemeClr>
          </a:solidFill>
        </p:spPr>
        <p:txBody>
          <a:bodyPr>
            <a:normAutofit/>
          </a:bodyPr>
          <a:lstStyle/>
          <a:p>
            <a:pPr lvl="0"/>
            <a:r>
              <a:rPr lang="en-US" dirty="0" smtClean="0"/>
              <a:t>The </a:t>
            </a:r>
            <a:r>
              <a:rPr lang="en-US" dirty="0"/>
              <a:t>company charter created a General Court to help run the colony. This body was a type of self government that was composed of two or three delegates from each town</a:t>
            </a:r>
            <a:r>
              <a:rPr lang="en-US" dirty="0" smtClean="0"/>
              <a:t>.</a:t>
            </a:r>
          </a:p>
          <a:p>
            <a:pPr lvl="0"/>
            <a:endParaRPr lang="en-US" dirty="0"/>
          </a:p>
          <a:p>
            <a:pPr lvl="0"/>
            <a:r>
              <a:rPr lang="en-US" u="sng" dirty="0" smtClean="0"/>
              <a:t>Government </a:t>
            </a:r>
            <a:r>
              <a:rPr lang="en-US" u="sng" dirty="0"/>
              <a:t>and religion </a:t>
            </a:r>
            <a:r>
              <a:rPr lang="en-US" dirty="0"/>
              <a:t>were closely linked in Puritan society. Government leaders were also church members. </a:t>
            </a:r>
            <a:r>
              <a:rPr lang="en-US" dirty="0" smtClean="0"/>
              <a:t>Male </a:t>
            </a:r>
            <a:r>
              <a:rPr lang="en-US" dirty="0"/>
              <a:t>church members were the only colonists who could vote.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bg1">
              <a:alpha val="23000"/>
            </a:schemeClr>
          </a:solidFill>
        </p:spPr>
        <p:txBody>
          <a:bodyPr/>
          <a:lstStyle/>
          <a:p>
            <a:pPr algn="l"/>
            <a:r>
              <a:rPr lang="en-US" dirty="0" smtClean="0"/>
              <a:t>Puritan Discipline</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2495550"/>
            <a:ext cx="3749544" cy="436245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5744308" y="4648200"/>
            <a:ext cx="3399692" cy="2209800"/>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3733800" y="2485869"/>
            <a:ext cx="2667000" cy="4372131"/>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6400800" y="540407"/>
            <a:ext cx="2743200" cy="41458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nne Hutchinson"/>
          <p:cNvPicPr>
            <a:picLocks noChangeAspect="1" noChangeArrowheads="1"/>
          </p:cNvPicPr>
          <p:nvPr/>
        </p:nvPicPr>
        <p:blipFill>
          <a:blip r:embed="rId2" cstate="print"/>
          <a:srcRect/>
          <a:stretch>
            <a:fillRect/>
          </a:stretch>
        </p:blipFill>
        <p:spPr bwMode="auto">
          <a:xfrm>
            <a:off x="5829300" y="2600325"/>
            <a:ext cx="3314700" cy="4257675"/>
          </a:xfrm>
          <a:prstGeom prst="rect">
            <a:avLst/>
          </a:prstGeom>
          <a:noFill/>
        </p:spPr>
      </p:pic>
      <p:pic>
        <p:nvPicPr>
          <p:cNvPr id="2050" name="Picture 2" descr="See full size image">
            <a:hlinkClick r:id="rId3"/>
          </p:cNvPr>
          <p:cNvPicPr>
            <a:picLocks noChangeAspect="1" noChangeArrowheads="1"/>
          </p:cNvPicPr>
          <p:nvPr/>
        </p:nvPicPr>
        <p:blipFill>
          <a:blip r:embed="rId4" cstate="print"/>
          <a:srcRect/>
          <a:stretch>
            <a:fillRect/>
          </a:stretch>
        </p:blipFill>
        <p:spPr bwMode="auto">
          <a:xfrm>
            <a:off x="228600" y="0"/>
            <a:ext cx="1219200" cy="1817301"/>
          </a:xfrm>
          <a:prstGeom prst="rect">
            <a:avLst/>
          </a:prstGeom>
          <a:noFill/>
        </p:spPr>
      </p:pic>
      <p:sp>
        <p:nvSpPr>
          <p:cNvPr id="2" name="Title 1"/>
          <p:cNvSpPr>
            <a:spLocks noGrp="1"/>
          </p:cNvSpPr>
          <p:nvPr>
            <p:ph type="title"/>
          </p:nvPr>
        </p:nvSpPr>
        <p:spPr/>
        <p:txBody>
          <a:bodyPr/>
          <a:lstStyle/>
          <a:p>
            <a:r>
              <a:rPr lang="en-US" dirty="0" smtClean="0"/>
              <a:t>Discontent</a:t>
            </a:r>
            <a:endParaRPr lang="en-US" dirty="0"/>
          </a:p>
        </p:txBody>
      </p:sp>
      <p:sp>
        <p:nvSpPr>
          <p:cNvPr id="3" name="Content Placeholder 2"/>
          <p:cNvSpPr>
            <a:spLocks noGrp="1"/>
          </p:cNvSpPr>
          <p:nvPr>
            <p:ph idx="1"/>
          </p:nvPr>
        </p:nvSpPr>
        <p:spPr>
          <a:xfrm>
            <a:off x="457200" y="1600201"/>
            <a:ext cx="8229600" cy="4343400"/>
          </a:xfrm>
          <a:solidFill>
            <a:schemeClr val="bg1">
              <a:lumMod val="95000"/>
              <a:alpha val="88000"/>
            </a:schemeClr>
          </a:solidFill>
        </p:spPr>
        <p:txBody>
          <a:bodyPr>
            <a:normAutofit fontScale="85000" lnSpcReduction="10000"/>
          </a:bodyPr>
          <a:lstStyle/>
          <a:p>
            <a:pPr lvl="0"/>
            <a:r>
              <a:rPr lang="en-US" dirty="0" smtClean="0"/>
              <a:t>Not </a:t>
            </a:r>
            <a:r>
              <a:rPr lang="en-US" dirty="0"/>
              <a:t>all Puritans were happy with the way things were run in Massachusetts. </a:t>
            </a:r>
          </a:p>
          <a:p>
            <a:pPr lvl="0"/>
            <a:r>
              <a:rPr lang="en-US" dirty="0" smtClean="0"/>
              <a:t>In </a:t>
            </a:r>
            <a:r>
              <a:rPr lang="en-US" dirty="0"/>
              <a:t>Boston, </a:t>
            </a:r>
            <a:r>
              <a:rPr lang="en-US" u="sng" dirty="0"/>
              <a:t>Anne Hutchinson </a:t>
            </a:r>
            <a:r>
              <a:rPr lang="en-US" dirty="0"/>
              <a:t>angered Puritan church leaders by publicly </a:t>
            </a:r>
            <a:r>
              <a:rPr lang="en-US" dirty="0" smtClean="0"/>
              <a:t>discussing </a:t>
            </a:r>
            <a:r>
              <a:rPr lang="en-US" dirty="0"/>
              <a:t>religious ideas that some leaders thought radical. For example, she claimed that God could speak directly to people </a:t>
            </a:r>
            <a:r>
              <a:rPr lang="en-US" dirty="0" smtClean="0"/>
              <a:t>rather </a:t>
            </a:r>
            <a:r>
              <a:rPr lang="en-US" dirty="0"/>
              <a:t>than just through the Bible.</a:t>
            </a:r>
          </a:p>
          <a:p>
            <a:pPr lvl="0"/>
            <a:r>
              <a:rPr lang="en-US" dirty="0" smtClean="0"/>
              <a:t>Puritan </a:t>
            </a:r>
            <a:r>
              <a:rPr lang="en-US" dirty="0"/>
              <a:t>leader such as John Winthrop were alarmed by Hutchinson’s views </a:t>
            </a:r>
            <a:r>
              <a:rPr lang="en-US" dirty="0" smtClean="0"/>
              <a:t>and </a:t>
            </a:r>
            <a:r>
              <a:rPr lang="en-US" dirty="0"/>
              <a:t>put her on trial. She was banished from the colony and she and her followers went to live in Rhode Island.</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3" name="Rectangle 2"/>
          <p:cNvSpPr/>
          <p:nvPr/>
        </p:nvSpPr>
        <p:spPr>
          <a:xfrm>
            <a:off x="5029200" y="1219200"/>
            <a:ext cx="2133600" cy="48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62800" y="2057400"/>
            <a:ext cx="13716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29000" y="2133600"/>
            <a:ext cx="16002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 y="1752600"/>
            <a:ext cx="27432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19800"/>
            <a:ext cx="914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534400" y="0"/>
            <a:ext cx="609600" cy="601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50292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29200" y="0"/>
            <a:ext cx="3505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62800" y="1219200"/>
            <a:ext cx="137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200400"/>
            <a:ext cx="6858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0-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0-ppt_w/2"/>
                                          </p:val>
                                        </p:tav>
                                      </p:tavLst>
                                    </p:anim>
                                    <p:anim calcmode="lin" valueType="num">
                                      <p:cBhvr additive="base">
                                        <p:cTn id="13" dur="500"/>
                                        <p:tgtEl>
                                          <p:spTgt spid="7"/>
                                        </p:tgtEl>
                                        <p:attrNameLst>
                                          <p:attrName>ppt_y</p:attrName>
                                        </p:attrNameLst>
                                      </p:cBhvr>
                                      <p:tavLst>
                                        <p:tav tm="0">
                                          <p:val>
                                            <p:strVal val="ppt_y"/>
                                          </p:val>
                                        </p:tav>
                                        <p:tav tm="100000">
                                          <p:val>
                                            <p:strVal val="ppt_y"/>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1" fill="hold" grpId="0"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0-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0"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1+ppt_w/2"/>
                                          </p:val>
                                        </p:tav>
                                      </p:tavLst>
                                    </p:anim>
                                    <p:anim calcmode="lin" valueType="num">
                                      <p:cBhvr additive="base">
                                        <p:cTn id="25" dur="500"/>
                                        <p:tgtEl>
                                          <p:spTgt spid="12"/>
                                        </p:tgtEl>
                                        <p:attrNameLst>
                                          <p:attrName>ppt_y</p:attrName>
                                        </p:attrNameLst>
                                      </p:cBhvr>
                                      <p:tavLst>
                                        <p:tav tm="0">
                                          <p:val>
                                            <p:strVal val="ppt_y"/>
                                          </p:val>
                                        </p:tav>
                                        <p:tav tm="100000">
                                          <p:val>
                                            <p:strVal val="ppt_y"/>
                                          </p:val>
                                        </p:tav>
                                      </p:tavLst>
                                    </p:anim>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1+ppt_h/2"/>
                                          </p:val>
                                        </p:tav>
                                      </p:tavLst>
                                    </p:anim>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ppt_x"/>
                                          </p:val>
                                        </p:tav>
                                      </p:tavLst>
                                    </p:anim>
                                    <p:anim calcmode="lin" valueType="num">
                                      <p:cBhvr additive="base">
                                        <p:cTn id="37" dur="500"/>
                                        <p:tgtEl>
                                          <p:spTgt spid="8"/>
                                        </p:tgtEl>
                                        <p:attrNameLst>
                                          <p:attrName>ppt_y</p:attrName>
                                        </p:attrNameLst>
                                      </p:cBhvr>
                                      <p:tavLst>
                                        <p:tav tm="0">
                                          <p:val>
                                            <p:strVal val="ppt_y"/>
                                          </p:val>
                                        </p:tav>
                                        <p:tav tm="100000">
                                          <p:val>
                                            <p:strVal val="1+ppt_h/2"/>
                                          </p:val>
                                        </p:tav>
                                      </p:tavLst>
                                    </p:anim>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2" fill="hold" grpId="0"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1+ppt_w/2"/>
                                          </p:val>
                                        </p:tav>
                                      </p:tavLst>
                                    </p:anim>
                                    <p:anim calcmode="lin" valueType="num">
                                      <p:cBhvr additive="base">
                                        <p:cTn id="43" dur="500"/>
                                        <p:tgtEl>
                                          <p:spTgt spid="9"/>
                                        </p:tgtEl>
                                        <p:attrNameLst>
                                          <p:attrName>ppt_y</p:attrName>
                                        </p:attrNameLst>
                                      </p:cBhvr>
                                      <p:tavLst>
                                        <p:tav tm="0">
                                          <p:val>
                                            <p:strVal val="ppt_y"/>
                                          </p:val>
                                        </p:tav>
                                        <p:tav tm="100000">
                                          <p:val>
                                            <p:strVal val="ppt_y"/>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1" fill="hold" grpId="0" nodeType="clickEffect">
                                  <p:stCondLst>
                                    <p:cond delay="0"/>
                                  </p:stCondLst>
                                  <p:childTnLst>
                                    <p:anim calcmode="lin" valueType="num">
                                      <p:cBhvr additive="base">
                                        <p:cTn id="48" dur="500"/>
                                        <p:tgtEl>
                                          <p:spTgt spid="11"/>
                                        </p:tgtEl>
                                        <p:attrNameLst>
                                          <p:attrName>ppt_x</p:attrName>
                                        </p:attrNameLst>
                                      </p:cBhvr>
                                      <p:tavLst>
                                        <p:tav tm="0">
                                          <p:val>
                                            <p:strVal val="ppt_x"/>
                                          </p:val>
                                        </p:tav>
                                        <p:tav tm="100000">
                                          <p:val>
                                            <p:strVal val="ppt_x"/>
                                          </p:val>
                                        </p:tav>
                                      </p:tavLst>
                                    </p:anim>
                                    <p:anim calcmode="lin" valueType="num">
                                      <p:cBhvr additive="base">
                                        <p:cTn id="49" dur="500"/>
                                        <p:tgtEl>
                                          <p:spTgt spid="11"/>
                                        </p:tgtEl>
                                        <p:attrNameLst>
                                          <p:attrName>ppt_y</p:attrName>
                                        </p:attrNameLst>
                                      </p:cBhvr>
                                      <p:tavLst>
                                        <p:tav tm="0">
                                          <p:val>
                                            <p:strVal val="ppt_y"/>
                                          </p:val>
                                        </p:tav>
                                        <p:tav tm="100000">
                                          <p:val>
                                            <p:strVal val="0-ppt_h/2"/>
                                          </p:val>
                                        </p:tav>
                                      </p:tavLst>
                                    </p:anim>
                                    <p:set>
                                      <p:cBhvr>
                                        <p:cTn id="50" dur="1" fill="hold">
                                          <p:stCondLst>
                                            <p:cond delay="4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2" fill="hold" grpId="0" nodeType="clickEffect">
                                  <p:stCondLst>
                                    <p:cond delay="0"/>
                                  </p:stCondLst>
                                  <p:childTnLst>
                                    <p:anim calcmode="lin" valueType="num">
                                      <p:cBhvr additive="base">
                                        <p:cTn id="54" dur="500"/>
                                        <p:tgtEl>
                                          <p:spTgt spid="5"/>
                                        </p:tgtEl>
                                        <p:attrNameLst>
                                          <p:attrName>ppt_x</p:attrName>
                                        </p:attrNameLst>
                                      </p:cBhvr>
                                      <p:tavLst>
                                        <p:tav tm="0">
                                          <p:val>
                                            <p:strVal val="ppt_x"/>
                                          </p:val>
                                        </p:tav>
                                        <p:tav tm="100000">
                                          <p:val>
                                            <p:strVal val="1+ppt_w/2"/>
                                          </p:val>
                                        </p:tav>
                                      </p:tavLst>
                                    </p:anim>
                                    <p:anim calcmode="lin" valueType="num">
                                      <p:cBhvr additive="base">
                                        <p:cTn id="55" dur="500"/>
                                        <p:tgtEl>
                                          <p:spTgt spid="5"/>
                                        </p:tgtEl>
                                        <p:attrNameLst>
                                          <p:attrName>ppt_y</p:attrName>
                                        </p:attrNameLst>
                                      </p:cBhvr>
                                      <p:tavLst>
                                        <p:tav tm="0">
                                          <p:val>
                                            <p:strVal val="ppt_y"/>
                                          </p:val>
                                        </p:tav>
                                        <p:tav tm="100000">
                                          <p:val>
                                            <p:strVal val="ppt_y"/>
                                          </p:val>
                                        </p:tav>
                                      </p:tavLst>
                                    </p:anim>
                                    <p:set>
                                      <p:cBhvr>
                                        <p:cTn id="56" dur="1" fill="hold">
                                          <p:stCondLst>
                                            <p:cond delay="499"/>
                                          </p:stCondLst>
                                        </p:cTn>
                                        <p:tgtEl>
                                          <p:spTgt spid="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3"/>
                                        </p:tgtEl>
                                        <p:attrNameLst>
                                          <p:attrName>ppt_x</p:attrName>
                                        </p:attrNameLst>
                                      </p:cBhvr>
                                      <p:tavLst>
                                        <p:tav tm="0">
                                          <p:val>
                                            <p:strVal val="ppt_x"/>
                                          </p:val>
                                        </p:tav>
                                        <p:tav tm="100000">
                                          <p:val>
                                            <p:strVal val="ppt_x"/>
                                          </p:val>
                                        </p:tav>
                                      </p:tavLst>
                                    </p:anim>
                                    <p:anim calcmode="lin" valueType="num">
                                      <p:cBhvr additive="base">
                                        <p:cTn id="61" dur="500"/>
                                        <p:tgtEl>
                                          <p:spTgt spid="3"/>
                                        </p:tgtEl>
                                        <p:attrNameLst>
                                          <p:attrName>ppt_y</p:attrName>
                                        </p:attrNameLst>
                                      </p:cBhvr>
                                      <p:tavLst>
                                        <p:tav tm="0">
                                          <p:val>
                                            <p:strVal val="ppt_y"/>
                                          </p:val>
                                        </p:tav>
                                        <p:tav tm="100000">
                                          <p:val>
                                            <p:strVal val="1+ppt_h/2"/>
                                          </p:val>
                                        </p:tav>
                                      </p:tavLst>
                                    </p:anim>
                                    <p:set>
                                      <p:cBhvr>
                                        <p:cTn id="6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429000" y="1600200"/>
            <a:ext cx="5715000" cy="4886325"/>
          </a:xfrm>
          <a:prstGeom prst="rect">
            <a:avLst/>
          </a:prstGeom>
          <a:noFill/>
          <a:ln w="9525">
            <a:noFill/>
            <a:miter lim="800000"/>
            <a:headEnd/>
            <a:tailEnd/>
          </a:ln>
        </p:spPr>
      </p:pic>
      <p:pic>
        <p:nvPicPr>
          <p:cNvPr id="1026" name="Picture 2" descr="silly animated clipart"/>
          <p:cNvPicPr>
            <a:picLocks noChangeAspect="1" noChangeArrowheads="1" noCrop="1"/>
          </p:cNvPicPr>
          <p:nvPr/>
        </p:nvPicPr>
        <p:blipFill>
          <a:blip r:embed="rId3" cstate="print"/>
          <a:srcRect/>
          <a:stretch>
            <a:fillRect/>
          </a:stretch>
        </p:blipFill>
        <p:spPr bwMode="auto">
          <a:xfrm>
            <a:off x="914400" y="0"/>
            <a:ext cx="1466850" cy="2076450"/>
          </a:xfrm>
          <a:prstGeom prst="rect">
            <a:avLst/>
          </a:prstGeom>
          <a:noFill/>
        </p:spPr>
      </p:pic>
      <p:sp>
        <p:nvSpPr>
          <p:cNvPr id="3" name="Content Placeholder 2"/>
          <p:cNvSpPr>
            <a:spLocks noGrp="1"/>
          </p:cNvSpPr>
          <p:nvPr>
            <p:ph idx="1"/>
          </p:nvPr>
        </p:nvSpPr>
        <p:spPr>
          <a:xfrm>
            <a:off x="457200" y="2057400"/>
            <a:ext cx="8229600" cy="4525963"/>
          </a:xfrm>
          <a:solidFill>
            <a:schemeClr val="lt1">
              <a:alpha val="92000"/>
            </a:schemeClr>
          </a:solidFill>
        </p:spPr>
        <p:style>
          <a:lnRef idx="2">
            <a:schemeClr val="dk1"/>
          </a:lnRef>
          <a:fillRef idx="1">
            <a:schemeClr val="lt1"/>
          </a:fillRef>
          <a:effectRef idx="0">
            <a:schemeClr val="dk1"/>
          </a:effectRef>
          <a:fontRef idx="minor">
            <a:schemeClr val="dk1"/>
          </a:fontRef>
        </p:style>
        <p:txBody>
          <a:bodyPr>
            <a:normAutofit fontScale="85000" lnSpcReduction="10000"/>
          </a:bodyPr>
          <a:lstStyle/>
          <a:p>
            <a:pPr lvl="0"/>
            <a:r>
              <a:rPr lang="en-US" dirty="0" smtClean="0"/>
              <a:t>Perhaps </a:t>
            </a:r>
            <a:r>
              <a:rPr lang="en-US" dirty="0"/>
              <a:t>the worst community conflicts in New England involved the </a:t>
            </a:r>
            <a:r>
              <a:rPr lang="en-US" u="sng" dirty="0"/>
              <a:t>witchcraft trials </a:t>
            </a:r>
            <a:r>
              <a:rPr lang="en-US" dirty="0"/>
              <a:t>of the early 1690’s. The largest number of trials were held </a:t>
            </a:r>
            <a:r>
              <a:rPr lang="en-US" u="sng" dirty="0"/>
              <a:t>in Salem, Massachusetts.</a:t>
            </a:r>
          </a:p>
          <a:p>
            <a:pPr lvl="0"/>
            <a:r>
              <a:rPr lang="en-US" dirty="0" smtClean="0"/>
              <a:t>In </a:t>
            </a:r>
            <a:r>
              <a:rPr lang="en-US" dirty="0"/>
              <a:t>Salem, a group of girls had accused people of casting spells on them. The community formed a special court to judge the witchcraft cases. The court often pressured the suspected witches to confess.</a:t>
            </a:r>
          </a:p>
          <a:p>
            <a:pPr lvl="0"/>
            <a:r>
              <a:rPr lang="en-US" dirty="0" smtClean="0"/>
              <a:t>The </a:t>
            </a:r>
            <a:r>
              <a:rPr lang="en-US" dirty="0"/>
              <a:t>Salem witch trials led to </a:t>
            </a:r>
            <a:r>
              <a:rPr lang="en-US" u="sng" dirty="0"/>
              <a:t>19 people </a:t>
            </a:r>
            <a:r>
              <a:rPr lang="en-US" dirty="0"/>
              <a:t>being put to death. By the next year, many of the local officials and clergymen involved regretted their acts. </a:t>
            </a:r>
          </a:p>
          <a:p>
            <a:endParaRPr lang="en-US" dirty="0"/>
          </a:p>
        </p:txBody>
      </p:sp>
      <p:sp>
        <p:nvSpPr>
          <p:cNvPr id="5" name="Title 4"/>
          <p:cNvSpPr>
            <a:spLocks noGrp="1"/>
          </p:cNvSpPr>
          <p:nvPr>
            <p:ph type="title"/>
          </p:nvPr>
        </p:nvSpPr>
        <p:spPr>
          <a:xfrm>
            <a:off x="0" y="274638"/>
            <a:ext cx="9144000" cy="1143000"/>
          </a:xfrm>
        </p:spPr>
        <p:txBody>
          <a:bodyPr/>
          <a:lstStyle/>
          <a:p>
            <a:r>
              <a:rPr lang="en-US" dirty="0" smtClean="0"/>
              <a:t>Salem Witch Trial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686174" y="1143000"/>
            <a:ext cx="5457825" cy="5715000"/>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Plymouth and Mass Bay Colony</a:t>
            </a:r>
            <a:endParaRPr lang="en-US" dirty="0"/>
          </a:p>
        </p:txBody>
      </p:sp>
      <p:sp>
        <p:nvSpPr>
          <p:cNvPr id="4" name="Oval 3"/>
          <p:cNvSpPr/>
          <p:nvPr/>
        </p:nvSpPr>
        <p:spPr>
          <a:xfrm>
            <a:off x="5687176" y="4142874"/>
            <a:ext cx="685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62587" y="2209800"/>
            <a:ext cx="1905000" cy="9144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http://www.greenway.org/images/me_fl_city_map.jpg"/>
          <p:cNvPicPr>
            <a:picLocks noChangeAspect="1" noChangeArrowheads="1"/>
          </p:cNvPicPr>
          <p:nvPr/>
        </p:nvPicPr>
        <p:blipFill rotWithShape="1">
          <a:blip r:embed="rId3">
            <a:extLst>
              <a:ext uri="{28A0092B-C50C-407E-A947-70E740481C1C}">
                <a14:useLocalDpi xmlns:a14="http://schemas.microsoft.com/office/drawing/2010/main" val="0"/>
              </a:ext>
            </a:extLst>
          </a:blip>
          <a:srcRect l="34065" t="-887" r="1023" b="28459"/>
          <a:stretch/>
        </p:blipFill>
        <p:spPr bwMode="auto">
          <a:xfrm>
            <a:off x="-1" y="1054768"/>
            <a:ext cx="3989059" cy="54984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Puritans"/>
          <p:cNvPicPr>
            <a:picLocks noChangeAspect="1" noChangeArrowheads="1"/>
          </p:cNvPicPr>
          <p:nvPr/>
        </p:nvPicPr>
        <p:blipFill>
          <a:blip r:embed="rId2" cstate="print"/>
          <a:srcRect/>
          <a:stretch>
            <a:fillRect/>
          </a:stretch>
        </p:blipFill>
        <p:spPr bwMode="auto">
          <a:xfrm>
            <a:off x="381000" y="1447800"/>
            <a:ext cx="8286750" cy="4341813"/>
          </a:xfrm>
          <a:prstGeom prst="rect">
            <a:avLst/>
          </a:prstGeom>
          <a:noFill/>
          <a:ln w="9525">
            <a:noFill/>
            <a:miter lim="800000"/>
            <a:headEnd/>
            <a:tailEnd/>
          </a:ln>
        </p:spPr>
      </p:pic>
      <p:sp>
        <p:nvSpPr>
          <p:cNvPr id="5123" name="Text Box 6"/>
          <p:cNvSpPr txBox="1">
            <a:spLocks noChangeArrowheads="1"/>
          </p:cNvSpPr>
          <p:nvPr/>
        </p:nvSpPr>
        <p:spPr bwMode="auto">
          <a:xfrm>
            <a:off x="762000" y="5257800"/>
            <a:ext cx="7772400" cy="366713"/>
          </a:xfrm>
          <a:prstGeom prst="rect">
            <a:avLst/>
          </a:prstGeom>
          <a:noFill/>
          <a:ln w="9525">
            <a:noFill/>
            <a:miter lim="800000"/>
            <a:headEnd/>
            <a:tailEnd/>
          </a:ln>
        </p:spPr>
        <p:txBody>
          <a:bodyPr>
            <a:spAutoFit/>
          </a:bodyPr>
          <a:lstStyle/>
          <a:p>
            <a:pPr>
              <a:spcBef>
                <a:spcPct val="50000"/>
              </a:spcBef>
            </a:pPr>
            <a:endParaRPr lang="en-US"/>
          </a:p>
        </p:txBody>
      </p:sp>
      <p:sp>
        <p:nvSpPr>
          <p:cNvPr id="16391" name="Text Box 7"/>
          <p:cNvSpPr txBox="1">
            <a:spLocks noChangeArrowheads="1"/>
          </p:cNvSpPr>
          <p:nvPr/>
        </p:nvSpPr>
        <p:spPr bwMode="auto">
          <a:xfrm>
            <a:off x="609600" y="6019800"/>
            <a:ext cx="7848600" cy="366713"/>
          </a:xfrm>
          <a:prstGeom prst="rect">
            <a:avLst/>
          </a:prstGeom>
          <a:noFill/>
          <a:ln w="9525">
            <a:noFill/>
            <a:miter lim="800000"/>
            <a:headEnd/>
            <a:tailEnd/>
          </a:ln>
        </p:spPr>
        <p:txBody>
          <a:bodyPr>
            <a:spAutoFit/>
          </a:bodyPr>
          <a:lstStyle/>
          <a:p>
            <a:pPr algn="ctr">
              <a:spcBef>
                <a:spcPct val="50000"/>
              </a:spcBef>
            </a:pPr>
            <a:r>
              <a:rPr lang="en-US" b="1"/>
              <a:t>What do you know about the Puritans based on this picture?</a:t>
            </a:r>
          </a:p>
        </p:txBody>
      </p:sp>
      <p:sp>
        <p:nvSpPr>
          <p:cNvPr id="5" name="Rectangle 4"/>
          <p:cNvSpPr/>
          <p:nvPr/>
        </p:nvSpPr>
        <p:spPr>
          <a:xfrm>
            <a:off x="4419600" y="304800"/>
            <a:ext cx="458779"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1000" fill="hold"/>
                                        <p:tgtEl>
                                          <p:spTgt spid="16389"/>
                                        </p:tgtEl>
                                        <p:attrNameLst>
                                          <p:attrName>ppt_w</p:attrName>
                                        </p:attrNameLst>
                                      </p:cBhvr>
                                      <p:tavLst>
                                        <p:tav tm="0">
                                          <p:val>
                                            <p:fltVal val="0"/>
                                          </p:val>
                                        </p:tav>
                                        <p:tav tm="100000">
                                          <p:val>
                                            <p:strVal val="#ppt_w"/>
                                          </p:val>
                                        </p:tav>
                                      </p:tavLst>
                                    </p:anim>
                                    <p:anim calcmode="lin" valueType="num">
                                      <p:cBhvr>
                                        <p:cTn id="8" dur="1000" fill="hold"/>
                                        <p:tgtEl>
                                          <p:spTgt spid="16389"/>
                                        </p:tgtEl>
                                        <p:attrNameLst>
                                          <p:attrName>ppt_h</p:attrName>
                                        </p:attrNameLst>
                                      </p:cBhvr>
                                      <p:tavLst>
                                        <p:tav tm="0">
                                          <p:val>
                                            <p:fltVal val="0"/>
                                          </p:val>
                                        </p:tav>
                                        <p:tav tm="100000">
                                          <p:val>
                                            <p:strVal val="#ppt_h"/>
                                          </p:val>
                                        </p:tav>
                                      </p:tavLst>
                                    </p:anim>
                                    <p:anim calcmode="lin" valueType="num">
                                      <p:cBhvr>
                                        <p:cTn id="9" dur="1000" fill="hold"/>
                                        <p:tgtEl>
                                          <p:spTgt spid="163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16391"/>
                                        </p:tgtEl>
                                        <p:attrNameLst>
                                          <p:attrName>style.visibility</p:attrName>
                                        </p:attrNameLst>
                                      </p:cBhvr>
                                      <p:to>
                                        <p:strVal val="visible"/>
                                      </p:to>
                                    </p:set>
                                    <p:anim calcmode="lin" valueType="num">
                                      <p:cBhvr>
                                        <p:cTn id="15" dur="1000" fill="hold"/>
                                        <p:tgtEl>
                                          <p:spTgt spid="1639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6391"/>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6391"/>
                                        </p:tgtEl>
                                        <p:attrNameLst>
                                          <p:attrName>ppt_y</p:attrName>
                                        </p:attrNameLst>
                                      </p:cBhvr>
                                      <p:tavLst>
                                        <p:tav tm="0">
                                          <p:val>
                                            <p:strVal val="#ppt_y"/>
                                          </p:val>
                                        </p:tav>
                                        <p:tav tm="100000">
                                          <p:val>
                                            <p:strVal val="#ppt_y"/>
                                          </p:val>
                                        </p:tav>
                                      </p:tavLst>
                                    </p:anim>
                                    <p:animEffect transition="in" filter="fade">
                                      <p:cBhvr>
                                        <p:cTn id="18" dur="1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3" name="Picture 5" descr="puritans"/>
          <p:cNvPicPr>
            <a:picLocks noChangeAspect="1" noChangeArrowheads="1"/>
          </p:cNvPicPr>
          <p:nvPr/>
        </p:nvPicPr>
        <p:blipFill>
          <a:blip r:embed="rId2" cstate="print"/>
          <a:srcRect/>
          <a:stretch>
            <a:fillRect/>
          </a:stretch>
        </p:blipFill>
        <p:spPr bwMode="auto">
          <a:xfrm>
            <a:off x="914400" y="1524000"/>
            <a:ext cx="7162800" cy="4186238"/>
          </a:xfrm>
          <a:prstGeom prst="rect">
            <a:avLst/>
          </a:prstGeom>
          <a:noFill/>
          <a:ln w="9525">
            <a:noFill/>
            <a:miter lim="800000"/>
            <a:headEnd/>
            <a:tailEnd/>
          </a:ln>
        </p:spPr>
      </p:pic>
      <p:sp>
        <p:nvSpPr>
          <p:cNvPr id="17414" name="Text Box 6"/>
          <p:cNvSpPr txBox="1">
            <a:spLocks noChangeArrowheads="1"/>
          </p:cNvSpPr>
          <p:nvPr/>
        </p:nvSpPr>
        <p:spPr bwMode="auto">
          <a:xfrm>
            <a:off x="990600" y="5791200"/>
            <a:ext cx="7010400" cy="779463"/>
          </a:xfrm>
          <a:prstGeom prst="rect">
            <a:avLst/>
          </a:prstGeom>
          <a:noFill/>
          <a:ln w="9525">
            <a:noFill/>
            <a:miter lim="800000"/>
            <a:headEnd/>
            <a:tailEnd/>
          </a:ln>
        </p:spPr>
        <p:txBody>
          <a:bodyPr>
            <a:spAutoFit/>
          </a:bodyPr>
          <a:lstStyle/>
          <a:p>
            <a:pPr algn="ctr">
              <a:spcBef>
                <a:spcPct val="50000"/>
              </a:spcBef>
            </a:pPr>
            <a:r>
              <a:rPr lang="en-US" b="1" dirty="0">
                <a:solidFill>
                  <a:schemeClr val="bg1"/>
                </a:solidFill>
              </a:rPr>
              <a:t>What do you know about Puritans based on this picture?</a:t>
            </a:r>
          </a:p>
          <a:p>
            <a:pPr>
              <a:spcBef>
                <a:spcPct val="50000"/>
              </a:spcBef>
            </a:pPr>
            <a:endParaRPr lang="en-US" b="1" dirty="0"/>
          </a:p>
        </p:txBody>
      </p:sp>
      <p:sp>
        <p:nvSpPr>
          <p:cNvPr id="4" name="Rectangle 3"/>
          <p:cNvSpPr/>
          <p:nvPr/>
        </p:nvSpPr>
        <p:spPr>
          <a:xfrm>
            <a:off x="4343400" y="381000"/>
            <a:ext cx="510075"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41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41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7414"/>
                                        </p:tgtEl>
                                        <p:attrNameLst>
                                          <p:attrName>style.visibility</p:attrName>
                                        </p:attrNameLst>
                                      </p:cBhvr>
                                      <p:to>
                                        <p:strVal val="visible"/>
                                      </p:to>
                                    </p:set>
                                    <p:anim calcmode="lin" valueType="num">
                                      <p:cBhvr>
                                        <p:cTn id="15" dur="1000" fill="hold"/>
                                        <p:tgtEl>
                                          <p:spTgt spid="17414"/>
                                        </p:tgtEl>
                                        <p:attrNameLst>
                                          <p:attrName>ppt_x</p:attrName>
                                        </p:attrNameLst>
                                      </p:cBhvr>
                                      <p:tavLst>
                                        <p:tav tm="0">
                                          <p:val>
                                            <p:strVal val="#ppt_x-.2"/>
                                          </p:val>
                                        </p:tav>
                                        <p:tav tm="100000">
                                          <p:val>
                                            <p:strVal val="#ppt_x"/>
                                          </p:val>
                                        </p:tav>
                                      </p:tavLst>
                                    </p:anim>
                                    <p:anim calcmode="lin" valueType="num">
                                      <p:cBhvr>
                                        <p:cTn id="16" dur="1000" fill="hold"/>
                                        <p:tgtEl>
                                          <p:spTgt spid="1741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p:cNvSpPr txBox="1">
            <a:spLocks noChangeArrowheads="1"/>
          </p:cNvSpPr>
          <p:nvPr/>
        </p:nvSpPr>
        <p:spPr bwMode="auto">
          <a:xfrm>
            <a:off x="914400" y="6248400"/>
            <a:ext cx="7543800" cy="366713"/>
          </a:xfrm>
          <a:prstGeom prst="rect">
            <a:avLst/>
          </a:prstGeom>
          <a:noFill/>
          <a:ln w="9525">
            <a:noFill/>
            <a:miter lim="800000"/>
            <a:headEnd/>
            <a:tailEnd/>
          </a:ln>
        </p:spPr>
        <p:txBody>
          <a:bodyPr>
            <a:spAutoFit/>
          </a:bodyPr>
          <a:lstStyle/>
          <a:p>
            <a:pPr algn="ctr">
              <a:spcBef>
                <a:spcPct val="50000"/>
              </a:spcBef>
            </a:pPr>
            <a:r>
              <a:rPr lang="en-US" b="1"/>
              <a:t>What do you know about Puritans based on this picture?</a:t>
            </a:r>
          </a:p>
        </p:txBody>
      </p:sp>
      <p:sp>
        <p:nvSpPr>
          <p:cNvPr id="4" name="Rectangle 3"/>
          <p:cNvSpPr/>
          <p:nvPr/>
        </p:nvSpPr>
        <p:spPr>
          <a:xfrm>
            <a:off x="4419600" y="228600"/>
            <a:ext cx="510075"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p>
        </p:txBody>
      </p:sp>
      <p:pic>
        <p:nvPicPr>
          <p:cNvPr id="2050" name="Picture 2" descr="http://webspace.webring.com/people/lp/pillory/75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846" y="1169743"/>
            <a:ext cx="7248908" cy="4791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438"/>
                                        </p:tgtEl>
                                        <p:attrNameLst>
                                          <p:attrName>style.visibility</p:attrName>
                                        </p:attrNameLst>
                                      </p:cBhvr>
                                      <p:to>
                                        <p:strVal val="visible"/>
                                      </p:to>
                                    </p:set>
                                    <p:anim calcmode="lin" valueType="num">
                                      <p:cBhvr>
                                        <p:cTn id="7" dur="500" fill="hold"/>
                                        <p:tgtEl>
                                          <p:spTgt spid="1843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438"/>
                                        </p:tgtEl>
                                        <p:attrNameLst>
                                          <p:attrName>ppt_y</p:attrName>
                                        </p:attrNameLst>
                                      </p:cBhvr>
                                      <p:tavLst>
                                        <p:tav tm="0">
                                          <p:val>
                                            <p:strVal val="#ppt_y"/>
                                          </p:val>
                                        </p:tav>
                                        <p:tav tm="100000">
                                          <p:val>
                                            <p:strVal val="#ppt_y"/>
                                          </p:val>
                                        </p:tav>
                                      </p:tavLst>
                                    </p:anim>
                                    <p:anim calcmode="lin" valueType="num">
                                      <p:cBhvr>
                                        <p:cTn id="9" dur="500" fill="hold"/>
                                        <p:tgtEl>
                                          <p:spTgt spid="1843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4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pilgrims3d"/>
          <p:cNvPicPr>
            <a:picLocks noChangeAspect="1" noChangeArrowheads="1"/>
          </p:cNvPicPr>
          <p:nvPr/>
        </p:nvPicPr>
        <p:blipFill>
          <a:blip r:embed="rId2" cstate="print"/>
          <a:srcRect/>
          <a:stretch>
            <a:fillRect/>
          </a:stretch>
        </p:blipFill>
        <p:spPr bwMode="auto">
          <a:xfrm>
            <a:off x="381000" y="1371600"/>
            <a:ext cx="8534400" cy="4700588"/>
          </a:xfrm>
          <a:prstGeom prst="rect">
            <a:avLst/>
          </a:prstGeom>
          <a:noFill/>
          <a:ln w="9525">
            <a:noFill/>
            <a:miter lim="800000"/>
            <a:headEnd/>
            <a:tailEnd/>
          </a:ln>
        </p:spPr>
      </p:pic>
      <p:sp>
        <p:nvSpPr>
          <p:cNvPr id="20485" name="Text Box 5"/>
          <p:cNvSpPr txBox="1">
            <a:spLocks noChangeArrowheads="1"/>
          </p:cNvSpPr>
          <p:nvPr/>
        </p:nvSpPr>
        <p:spPr bwMode="auto">
          <a:xfrm>
            <a:off x="533400" y="6172200"/>
            <a:ext cx="8153400" cy="457200"/>
          </a:xfrm>
          <a:prstGeom prst="rect">
            <a:avLst/>
          </a:prstGeom>
          <a:noFill/>
          <a:ln w="9525">
            <a:noFill/>
            <a:miter lim="800000"/>
            <a:headEnd/>
            <a:tailEnd/>
          </a:ln>
        </p:spPr>
        <p:txBody>
          <a:bodyPr>
            <a:spAutoFit/>
          </a:bodyPr>
          <a:lstStyle/>
          <a:p>
            <a:pPr algn="ctr">
              <a:spcBef>
                <a:spcPct val="50000"/>
              </a:spcBef>
            </a:pPr>
            <a:r>
              <a:rPr lang="en-US" sz="2400" b="1"/>
              <a:t>What do you notice about Puritans in this picture?</a:t>
            </a:r>
          </a:p>
        </p:txBody>
      </p:sp>
      <p:sp>
        <p:nvSpPr>
          <p:cNvPr id="4" name="Rectangle 3"/>
          <p:cNvSpPr/>
          <p:nvPr/>
        </p:nvSpPr>
        <p:spPr>
          <a:xfrm>
            <a:off x="4343400" y="304800"/>
            <a:ext cx="510075"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ipe(down)">
                                      <p:cBhvr>
                                        <p:cTn id="7" dur="580">
                                          <p:stCondLst>
                                            <p:cond delay="0"/>
                                          </p:stCondLst>
                                        </p:cTn>
                                        <p:tgtEl>
                                          <p:spTgt spid="20484"/>
                                        </p:tgtEl>
                                      </p:cBhvr>
                                    </p:animEffect>
                                    <p:anim calcmode="lin" valueType="num">
                                      <p:cBhvr>
                                        <p:cTn id="8" dur="1822" tmFilter="0,0; 0.14,0.36; 0.43,0.73; 0.71,0.91; 1.0,1.0">
                                          <p:stCondLst>
                                            <p:cond delay="0"/>
                                          </p:stCondLst>
                                        </p:cTn>
                                        <p:tgtEl>
                                          <p:spTgt spid="2048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8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8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8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84"/>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84"/>
                                        </p:tgtEl>
                                      </p:cBhvr>
                                      <p:to x="100000" y="60000"/>
                                    </p:animScale>
                                    <p:animScale>
                                      <p:cBhvr>
                                        <p:cTn id="14" dur="166" decel="50000">
                                          <p:stCondLst>
                                            <p:cond delay="676"/>
                                          </p:stCondLst>
                                        </p:cTn>
                                        <p:tgtEl>
                                          <p:spTgt spid="20484"/>
                                        </p:tgtEl>
                                      </p:cBhvr>
                                      <p:to x="100000" y="100000"/>
                                    </p:animScale>
                                    <p:animScale>
                                      <p:cBhvr>
                                        <p:cTn id="15" dur="26">
                                          <p:stCondLst>
                                            <p:cond delay="1312"/>
                                          </p:stCondLst>
                                        </p:cTn>
                                        <p:tgtEl>
                                          <p:spTgt spid="20484"/>
                                        </p:tgtEl>
                                      </p:cBhvr>
                                      <p:to x="100000" y="80000"/>
                                    </p:animScale>
                                    <p:animScale>
                                      <p:cBhvr>
                                        <p:cTn id="16" dur="166" decel="50000">
                                          <p:stCondLst>
                                            <p:cond delay="1338"/>
                                          </p:stCondLst>
                                        </p:cTn>
                                        <p:tgtEl>
                                          <p:spTgt spid="20484"/>
                                        </p:tgtEl>
                                      </p:cBhvr>
                                      <p:to x="100000" y="100000"/>
                                    </p:animScale>
                                    <p:animScale>
                                      <p:cBhvr>
                                        <p:cTn id="17" dur="26">
                                          <p:stCondLst>
                                            <p:cond delay="1642"/>
                                          </p:stCondLst>
                                        </p:cTn>
                                        <p:tgtEl>
                                          <p:spTgt spid="20484"/>
                                        </p:tgtEl>
                                      </p:cBhvr>
                                      <p:to x="100000" y="90000"/>
                                    </p:animScale>
                                    <p:animScale>
                                      <p:cBhvr>
                                        <p:cTn id="18" dur="166" decel="50000">
                                          <p:stCondLst>
                                            <p:cond delay="1668"/>
                                          </p:stCondLst>
                                        </p:cTn>
                                        <p:tgtEl>
                                          <p:spTgt spid="20484"/>
                                        </p:tgtEl>
                                      </p:cBhvr>
                                      <p:to x="100000" y="100000"/>
                                    </p:animScale>
                                    <p:animScale>
                                      <p:cBhvr>
                                        <p:cTn id="19" dur="26">
                                          <p:stCondLst>
                                            <p:cond delay="1808"/>
                                          </p:stCondLst>
                                        </p:cTn>
                                        <p:tgtEl>
                                          <p:spTgt spid="20484"/>
                                        </p:tgtEl>
                                      </p:cBhvr>
                                      <p:to x="100000" y="95000"/>
                                    </p:animScale>
                                    <p:animScale>
                                      <p:cBhvr>
                                        <p:cTn id="20" dur="166" decel="50000">
                                          <p:stCondLst>
                                            <p:cond delay="1834"/>
                                          </p:stCondLst>
                                        </p:cTn>
                                        <p:tgtEl>
                                          <p:spTgt spid="2048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20485"/>
                                        </p:tgtEl>
                                        <p:attrNameLst>
                                          <p:attrName>style.visibility</p:attrName>
                                        </p:attrNameLst>
                                      </p:cBhvr>
                                      <p:to>
                                        <p:strVal val="visible"/>
                                      </p:to>
                                    </p:set>
                                    <p:animEffect transition="in" filter="fade">
                                      <p:cBhvr>
                                        <p:cTn id="25" dur="1000"/>
                                        <p:tgtEl>
                                          <p:spTgt spid="20485"/>
                                        </p:tgtEl>
                                      </p:cBhvr>
                                    </p:animEffect>
                                    <p:anim calcmode="lin" valueType="num">
                                      <p:cBhvr>
                                        <p:cTn id="26" dur="1000" fill="hold"/>
                                        <p:tgtEl>
                                          <p:spTgt spid="20485"/>
                                        </p:tgtEl>
                                        <p:attrNameLst>
                                          <p:attrName>ppt_x</p:attrName>
                                        </p:attrNameLst>
                                      </p:cBhvr>
                                      <p:tavLst>
                                        <p:tav tm="0">
                                          <p:val>
                                            <p:strVal val="#ppt_x"/>
                                          </p:val>
                                        </p:tav>
                                        <p:tav tm="100000">
                                          <p:val>
                                            <p:strVal val="#ppt_x"/>
                                          </p:val>
                                        </p:tav>
                                      </p:tavLst>
                                    </p:anim>
                                    <p:anim calcmode="lin" valueType="num">
                                      <p:cBhvr>
                                        <p:cTn id="27" dur="900" decel="100000" fill="hold"/>
                                        <p:tgtEl>
                                          <p:spTgt spid="2048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4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3314" name="Picture 4" descr="GeorgeJacobsTrial"/>
          <p:cNvPicPr>
            <a:picLocks noChangeAspect="1" noChangeArrowheads="1"/>
          </p:cNvPicPr>
          <p:nvPr/>
        </p:nvPicPr>
        <p:blipFill>
          <a:blip r:embed="rId2" cstate="print"/>
          <a:srcRect/>
          <a:stretch>
            <a:fillRect/>
          </a:stretch>
        </p:blipFill>
        <p:spPr bwMode="auto">
          <a:xfrm>
            <a:off x="609600" y="533400"/>
            <a:ext cx="7924800" cy="5813425"/>
          </a:xfrm>
          <a:prstGeom prst="rect">
            <a:avLst/>
          </a:prstGeom>
          <a:noFill/>
          <a:ln w="9525">
            <a:noFill/>
            <a:miter lim="800000"/>
            <a:headEnd/>
            <a:tailEnd/>
          </a:ln>
        </p:spPr>
      </p:pic>
      <p:sp>
        <p:nvSpPr>
          <p:cNvPr id="13315" name="Text Box 5"/>
          <p:cNvSpPr txBox="1">
            <a:spLocks noChangeArrowheads="1"/>
          </p:cNvSpPr>
          <p:nvPr/>
        </p:nvSpPr>
        <p:spPr bwMode="auto">
          <a:xfrm>
            <a:off x="1676400" y="6324600"/>
            <a:ext cx="6019800" cy="366713"/>
          </a:xfrm>
          <a:prstGeom prst="rect">
            <a:avLst/>
          </a:prstGeom>
          <a:noFill/>
          <a:ln w="9525">
            <a:noFill/>
            <a:miter lim="800000"/>
            <a:headEnd/>
            <a:tailEnd/>
          </a:ln>
        </p:spPr>
        <p:txBody>
          <a:bodyPr>
            <a:spAutoFit/>
          </a:bodyPr>
          <a:lstStyle/>
          <a:p>
            <a:pPr>
              <a:spcBef>
                <a:spcPct val="50000"/>
              </a:spcBef>
            </a:pPr>
            <a:r>
              <a:rPr lang="en-US" b="1"/>
              <a:t>What can you infer about the Puritans from this picture?</a:t>
            </a:r>
          </a:p>
        </p:txBody>
      </p:sp>
      <p:sp>
        <p:nvSpPr>
          <p:cNvPr id="4" name="Rectangle 3"/>
          <p:cNvSpPr/>
          <p:nvPr/>
        </p:nvSpPr>
        <p:spPr>
          <a:xfrm>
            <a:off x="139576" y="0"/>
            <a:ext cx="535724" cy="923330"/>
          </a:xfrm>
          <a:prstGeom prst="rect">
            <a:avLst/>
          </a:prstGeom>
          <a:noFill/>
        </p:spPr>
        <p:txBody>
          <a:bodyPr wrap="none">
            <a:spAutoFit/>
          </a:bodyPr>
          <a:lstStyle/>
          <a:p>
            <a:pPr algn="ctr">
              <a:defRPr/>
            </a:pPr>
            <a:r>
              <a:rPr lang="en-US" sz="5400" b="1" cap="all"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Salem 1760"/>
          <p:cNvPicPr>
            <a:picLocks noChangeAspect="1" noChangeArrowheads="1"/>
          </p:cNvPicPr>
          <p:nvPr/>
        </p:nvPicPr>
        <p:blipFill>
          <a:blip r:embed="rId2" cstate="print"/>
          <a:srcRect/>
          <a:stretch>
            <a:fillRect/>
          </a:stretch>
        </p:blipFill>
        <p:spPr bwMode="auto">
          <a:xfrm>
            <a:off x="914400" y="152400"/>
            <a:ext cx="7848600" cy="5265738"/>
          </a:xfrm>
          <a:prstGeom prst="rect">
            <a:avLst/>
          </a:prstGeom>
          <a:noFill/>
          <a:ln w="9525">
            <a:noFill/>
            <a:miter lim="800000"/>
            <a:headEnd/>
            <a:tailEnd/>
          </a:ln>
        </p:spPr>
      </p:pic>
      <p:sp>
        <p:nvSpPr>
          <p:cNvPr id="14339" name="Text Box 5"/>
          <p:cNvSpPr txBox="1">
            <a:spLocks noChangeArrowheads="1"/>
          </p:cNvSpPr>
          <p:nvPr/>
        </p:nvSpPr>
        <p:spPr bwMode="auto">
          <a:xfrm>
            <a:off x="0" y="5334000"/>
            <a:ext cx="9144000" cy="1373188"/>
          </a:xfrm>
          <a:prstGeom prst="rect">
            <a:avLst/>
          </a:prstGeom>
          <a:noFill/>
          <a:ln w="9525">
            <a:noFill/>
            <a:miter lim="800000"/>
            <a:headEnd/>
            <a:tailEnd/>
          </a:ln>
        </p:spPr>
        <p:txBody>
          <a:bodyPr>
            <a:spAutoFit/>
          </a:bodyPr>
          <a:lstStyle/>
          <a:p>
            <a:pPr algn="ctr">
              <a:spcBef>
                <a:spcPct val="50000"/>
              </a:spcBef>
            </a:pPr>
            <a:r>
              <a:rPr lang="en-US" sz="2800" b="1" dirty="0"/>
              <a:t>This is a picture of Salem Village around 1692.  What conclusions can you draw based on what you see in this picture?</a:t>
            </a:r>
          </a:p>
        </p:txBody>
      </p:sp>
      <p:sp>
        <p:nvSpPr>
          <p:cNvPr id="4" name="Rectangle 3"/>
          <p:cNvSpPr/>
          <p:nvPr/>
        </p:nvSpPr>
        <p:spPr>
          <a:xfrm>
            <a:off x="304800" y="228600"/>
            <a:ext cx="510075"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0-#ppt_w/2"/>
                                          </p:val>
                                        </p:tav>
                                        <p:tav tm="100000">
                                          <p:val>
                                            <p:strVal val="#ppt_x"/>
                                          </p:val>
                                        </p:tav>
                                      </p:tavLst>
                                    </p:anim>
                                    <p:anim calcmode="lin" valueType="num">
                                      <p:cBhvr additive="base">
                                        <p:cTn id="8"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smtClean="0"/>
              <a:t>Background</a:t>
            </a:r>
            <a:endParaRPr lang="en-US" dirty="0"/>
          </a:p>
        </p:txBody>
      </p:sp>
      <p:sp>
        <p:nvSpPr>
          <p:cNvPr id="3" name="Content Placeholder 2"/>
          <p:cNvSpPr>
            <a:spLocks noGrp="1"/>
          </p:cNvSpPr>
          <p:nvPr>
            <p:ph idx="1"/>
          </p:nvPr>
        </p:nvSpPr>
        <p:spPr>
          <a:xfrm>
            <a:off x="304800" y="1447800"/>
            <a:ext cx="8534400" cy="5029200"/>
          </a:xfrm>
          <a:solidFill>
            <a:schemeClr val="bg1">
              <a:alpha val="47000"/>
            </a:schemeClr>
          </a:solidFill>
          <a:ln w="57150">
            <a:solidFill>
              <a:schemeClr val="tx1"/>
            </a:solidFill>
          </a:ln>
        </p:spPr>
        <p:txBody>
          <a:bodyPr>
            <a:normAutofit fontScale="92500"/>
          </a:bodyPr>
          <a:lstStyle/>
          <a:p>
            <a:pPr lvl="0"/>
            <a:r>
              <a:rPr lang="en-US" dirty="0"/>
              <a:t>In the 1620’s the Church of England began to punish Puritans because they were </a:t>
            </a:r>
            <a:r>
              <a:rPr lang="en-US" u="sng" dirty="0"/>
              <a:t>dissenters</a:t>
            </a:r>
            <a:r>
              <a:rPr lang="en-US" dirty="0"/>
              <a:t>. Dissenters are People who disagree with official opinions</a:t>
            </a:r>
            <a:r>
              <a:rPr lang="en-US" dirty="0" smtClean="0"/>
              <a:t>.</a:t>
            </a:r>
          </a:p>
          <a:p>
            <a:pPr lvl="0">
              <a:buNone/>
            </a:pPr>
            <a:endParaRPr lang="en-US" dirty="0"/>
          </a:p>
          <a:p>
            <a:pPr lvl="0"/>
            <a:r>
              <a:rPr lang="en-US" dirty="0"/>
              <a:t>Many Puritans began to look elsewhere for a place to practice their religion in peace. In 1630 a fleet of ships carrying Puritan colonists left England for </a:t>
            </a:r>
            <a:r>
              <a:rPr lang="en-US" u="sng" dirty="0"/>
              <a:t>Massachusetts</a:t>
            </a:r>
            <a:r>
              <a:rPr lang="en-US" dirty="0"/>
              <a:t>. There they hoped to have the freedom to practice their religion freely. </a:t>
            </a:r>
          </a:p>
          <a:p>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2362200" y="1066800"/>
            <a:ext cx="4279254"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12394</TotalTime>
  <Words>732</Words>
  <Application>Microsoft Office PowerPoint</Application>
  <PresentationFormat>On-screen Show (4:3)</PresentationFormat>
  <Paragraphs>52</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3_Office Theme</vt:lpstr>
      <vt:lpstr>Puritans</vt:lpstr>
      <vt:lpstr>Plymouth and Mass Bay Colony</vt:lpstr>
      <vt:lpstr>PowerPoint Presentation</vt:lpstr>
      <vt:lpstr>PowerPoint Presentation</vt:lpstr>
      <vt:lpstr>PowerPoint Presentation</vt:lpstr>
      <vt:lpstr>PowerPoint Presentation</vt:lpstr>
      <vt:lpstr>PowerPoint Presentation</vt:lpstr>
      <vt:lpstr>PowerPoint Presentation</vt:lpstr>
      <vt:lpstr>Background</vt:lpstr>
      <vt:lpstr>John Winthrop, a leader of the Puritans, wrote about the Puritans’ goals:</vt:lpstr>
      <vt:lpstr>Five Basic Beliefs</vt:lpstr>
      <vt:lpstr>Background</vt:lpstr>
      <vt:lpstr>Daily Life</vt:lpstr>
      <vt:lpstr>System of Government</vt:lpstr>
      <vt:lpstr>Puritan Discipline</vt:lpstr>
      <vt:lpstr>Discontent</vt:lpstr>
      <vt:lpstr>PowerPoint Presentation</vt:lpstr>
      <vt:lpstr>Salem Witch Trial</vt:lpstr>
    </vt:vector>
  </TitlesOfParts>
  <Company>PVHS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Puritans</dc:title>
  <dc:creator>Henderson</dc:creator>
  <cp:lastModifiedBy>Hemming</cp:lastModifiedBy>
  <cp:revision>745</cp:revision>
  <dcterms:created xsi:type="dcterms:W3CDTF">2010-10-05T20:00:19Z</dcterms:created>
  <dcterms:modified xsi:type="dcterms:W3CDTF">2012-11-12T21:51:51Z</dcterms:modified>
</cp:coreProperties>
</file>