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CF7A1-87D0-40FC-ABF4-53DFB829D5E2}" type="datetimeFigureOut">
              <a:rPr lang="en-US" smtClean="0"/>
              <a:pPr/>
              <a:t>11/13/2012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18D75-7233-422A-84F5-22FC487D8D1C}" type="slidenum">
              <a:rPr lang="en-US" smtClean="0"/>
              <a:pPr/>
              <a:t>‹#›</a:t>
            </a:fld>
            <a:endParaRPr lang="en-US"/>
          </a:p>
        </p:txBody>
      </p:sp>
    </p:spTree>
    <p:extLst>
      <p:ext uri="{BB962C8B-B14F-4D97-AF65-F5344CB8AC3E}">
        <p14:creationId xmlns:p14="http://schemas.microsoft.com/office/powerpoint/2010/main" val="42176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E6269-D49A-4998-82AA-4DA8A9E530D1}" type="slidenum">
              <a:rPr lang="en-US">
                <a:solidFill>
                  <a:prstClr val="black"/>
                </a:solidFill>
              </a:rPr>
              <a:pPr/>
              <a:t>2</a:t>
            </a:fld>
            <a:endParaRPr lang="en-US">
              <a:solidFill>
                <a:prstClr val="black"/>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7951B-B59A-47D8-8F40-F438DB08F436}" type="slidenum">
              <a:rPr lang="en-US">
                <a:solidFill>
                  <a:prstClr val="black"/>
                </a:solidFill>
              </a:rPr>
              <a:pPr/>
              <a:t>11</a:t>
            </a:fld>
            <a:endParaRPr 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BC26B-635B-4F1C-81A0-CD0F5C7B487C}" type="slidenum">
              <a:rPr lang="en-US">
                <a:solidFill>
                  <a:prstClr val="black"/>
                </a:solidFill>
              </a:rPr>
              <a:pPr/>
              <a:t>12</a:t>
            </a:fld>
            <a:endParaRPr lang="en-US">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EAE0B-0637-4872-A7BA-7167CF936224}" type="slidenum">
              <a:rPr lang="en-US">
                <a:solidFill>
                  <a:prstClr val="black"/>
                </a:solidFill>
              </a:rPr>
              <a:pPr/>
              <a:t>13</a:t>
            </a:fld>
            <a:endParaRPr lang="en-US">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75957-2B94-4BF8-98A7-DA8FC0346583}" type="slidenum">
              <a:rPr lang="en-US">
                <a:solidFill>
                  <a:prstClr val="black"/>
                </a:solidFill>
              </a:rPr>
              <a:pPr/>
              <a:t>14</a:t>
            </a:fld>
            <a:endParaRPr lang="en-US">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5E1BD-FF6A-49C7-925D-84EBFC677F43}" type="slidenum">
              <a:rPr lang="en-US">
                <a:solidFill>
                  <a:prstClr val="black"/>
                </a:solidFill>
              </a:rPr>
              <a:pPr/>
              <a:t>15</a:t>
            </a:fld>
            <a:endParaRPr lang="en-US">
              <a:solidFill>
                <a:prstClr val="black"/>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CA156-8CD6-4CA5-9051-B0441658A946}" type="slidenum">
              <a:rPr lang="en-US">
                <a:solidFill>
                  <a:prstClr val="black"/>
                </a:solidFill>
              </a:rPr>
              <a:pPr/>
              <a:t>16</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5DCFC-9CE8-4E0A-BF4E-9AA17E0FBBAC}" type="slidenum">
              <a:rPr lang="en-US">
                <a:solidFill>
                  <a:prstClr val="black"/>
                </a:solidFill>
              </a:rPr>
              <a:pPr/>
              <a:t>17</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A7EC8-4B42-4981-92A4-1F3011F27102}" type="slidenum">
              <a:rPr lang="en-US">
                <a:solidFill>
                  <a:prstClr val="black"/>
                </a:solidFill>
              </a:rPr>
              <a:pPr/>
              <a:t>18</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608C2-25A0-4B08-B84D-669B00F86ED1}" type="slidenum">
              <a:rPr lang="en-US">
                <a:solidFill>
                  <a:prstClr val="black"/>
                </a:solidFill>
              </a:rPr>
              <a:pPr/>
              <a:t>19</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B738D-79EA-4F2B-A52E-A9761644DF28}" type="slidenum">
              <a:rPr lang="en-US">
                <a:solidFill>
                  <a:prstClr val="black"/>
                </a:solidFill>
              </a:rPr>
              <a:pPr/>
              <a:t>20</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50234-B8EA-4947-9DA8-68D04D68C520}" type="slidenum">
              <a:rPr lang="en-US">
                <a:solidFill>
                  <a:prstClr val="black"/>
                </a:solidFill>
              </a:rPr>
              <a:pPr/>
              <a:t>3</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2EA77-1EE5-4E63-AB24-0D17A4D02233}" type="slidenum">
              <a:rPr lang="en-US">
                <a:solidFill>
                  <a:prstClr val="black"/>
                </a:solidFill>
              </a:rPr>
              <a:pPr/>
              <a:t>21</a:t>
            </a:fld>
            <a:endParaRPr lang="en-US">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C5280-C192-468E-BB44-ADFC90FE5822}" type="slidenum">
              <a:rPr lang="en-US">
                <a:solidFill>
                  <a:prstClr val="black"/>
                </a:solidFill>
              </a:rPr>
              <a:pPr/>
              <a:t>22</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3A943-F4C6-4E52-96C3-671A94E8F4DE}" type="slidenum">
              <a:rPr lang="en-US">
                <a:solidFill>
                  <a:prstClr val="black"/>
                </a:solidFill>
              </a:rPr>
              <a:pPr/>
              <a:t>23</a:t>
            </a:fld>
            <a:endParaRPr lang="en-US">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ACE25-A3C7-44E9-9B97-B9FFC791BD97}" type="slidenum">
              <a:rPr lang="en-US">
                <a:solidFill>
                  <a:prstClr val="black"/>
                </a:solidFill>
              </a:rPr>
              <a:pPr/>
              <a:t>24</a:t>
            </a:fld>
            <a:endParaRPr lang="en-US">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D3B09-D4C8-4B46-BF15-2E6442262F89}" type="slidenum">
              <a:rPr lang="en-US">
                <a:solidFill>
                  <a:prstClr val="black"/>
                </a:solidFill>
              </a:rPr>
              <a:pPr/>
              <a:t>4</a:t>
            </a:fld>
            <a:endParaRPr lang="en-US">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6CE27-B9D0-47A7-827B-F41893B43018}" type="slidenum">
              <a:rPr lang="en-US">
                <a:solidFill>
                  <a:prstClr val="black"/>
                </a:solidFill>
              </a:rPr>
              <a:pPr/>
              <a:t>5</a:t>
            </a:fld>
            <a:endParaRPr lang="en-US">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D607-6A83-4DBD-963C-66860345B8AF}" type="slidenum">
              <a:rPr lang="en-US">
                <a:solidFill>
                  <a:prstClr val="black"/>
                </a:solidFill>
              </a:rPr>
              <a:pPr/>
              <a:t>6</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6FDB5-7FA5-4027-90D1-9D4FC5366CF9}" type="slidenum">
              <a:rPr lang="en-US">
                <a:solidFill>
                  <a:prstClr val="black"/>
                </a:solidFill>
              </a:rPr>
              <a:pPr/>
              <a:t>7</a:t>
            </a:fld>
            <a:endParaRPr lang="en-US">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F41BA-6445-487C-8B7E-FD8A5DB6607E}" type="slidenum">
              <a:rPr lang="en-US">
                <a:solidFill>
                  <a:prstClr val="black"/>
                </a:solidFill>
              </a:rPr>
              <a:pPr/>
              <a:t>8</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B69FD-4322-42AC-B164-E70B08397625}" type="slidenum">
              <a:rPr lang="en-US">
                <a:solidFill>
                  <a:prstClr val="black"/>
                </a:solidFill>
              </a:rPr>
              <a:pPr/>
              <a:t>9</a:t>
            </a:fld>
            <a:endParaRPr lang="en-US">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384FD-B1AB-4604-84B6-67ED88E3DA9E}" type="slidenum">
              <a:rPr lang="en-US">
                <a:solidFill>
                  <a:prstClr val="black"/>
                </a:solidFill>
              </a:rPr>
              <a:pPr/>
              <a:t>10</a:t>
            </a:fld>
            <a:endParaRPr lang="en-US">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3B325D-595A-451D-817B-EA5E300D18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209152-913C-4555-B22A-0824A4F293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7B7779-698A-4A6B-BBF6-F22F224072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9409E0-DD13-413A-9D49-10F834F16B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C8C033-4AD2-4BE5-91BE-8F82651E37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10C2E81-5255-4D4F-9025-2651ACCAA1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1C6534-D61D-485D-87E3-56CB550C8C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337CD0-8541-4CD6-8D53-8ED2226C7A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FF5CDB-659E-4892-BBB8-E58D973E70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85EC4D-213A-4E6C-BE36-D022411E4D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676352-BB7C-46DA-A9EF-9AF1A6AF253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8A5D3-D4ED-474F-893F-7FCA4BE07613}"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01B7-DA64-4BE8-ABD4-82CB585798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8A5D3-D4ED-474F-893F-7FCA4BE07613}" type="datetimeFigureOut">
              <a:rPr lang="en-US" smtClean="0"/>
              <a:pPr/>
              <a:t>11/13/2012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B01B7-DA64-4BE8-ABD4-82CB585798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0CEF94D-DAA2-4CF4-A91F-0F5DD500481A}"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slide" Target="slide18.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slide" Target="slide8.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slide" Target="slide1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slide" Target="slide19.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slide" Target="slide15.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slide" Target="slide1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slide" Target="slide21.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slide" Target="slide20.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3.xml"/><Relationship Id="rId5" Type="http://schemas.openxmlformats.org/officeDocument/2006/relationships/image" Target="../media/image9.wmf"/><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hitchcock.itc.virginia.edu/SlaveTrade/collection/large/Swann.JPG" TargetMode="External"/><Relationship Id="rId1" Type="http://schemas.openxmlformats.org/officeDocument/2006/relationships/slideLayout" Target="../slideLayouts/slideLayout13.xml"/><Relationship Id="rId6" Type="http://schemas.openxmlformats.org/officeDocument/2006/relationships/hyperlink" Target="http://hitchcock.itc.virginia.edu/SlaveTrade/collection/large/C010.JPG" TargetMode="External"/><Relationship Id="rId5" Type="http://schemas.openxmlformats.org/officeDocument/2006/relationships/image" Target="../media/image11.jpeg"/><Relationship Id="rId4" Type="http://schemas.openxmlformats.org/officeDocument/2006/relationships/hyperlink" Target="http://hitchcock.itc.virginia.edu/SlaveTrade/collection/large/LCP-16.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hitchcock.itc.virginia.edu/SlaveTrade/collection/large/C020.JPG" TargetMode="Externa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hyperlink" Target="http://hitchcock.itc.virginia.edu/SlaveTrade/collection/large/C018.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hitchcock.itc.virginia.edu/SlaveTrade/collection/large/E014.JPG" TargetMode="Externa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hyperlink" Target="http://hitchcock.itc.virginia.edu/SlaveTrade/collection/large/E027.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hitchcock.itc.virginia.edu/SlaveTrade/collection/large/Trade-3.JPG"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hitchcock.itc.virginia.edu/SlaveTrade/collection/large/Blake1.JPG"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hitchcock.itc.virginia.edu/SlaveTrade/collection/large/auction_Richd_1861.JPG" TargetMode="External"/><Relationship Id="rId1" Type="http://schemas.openxmlformats.org/officeDocument/2006/relationships/slideLayout" Target="../slideLayouts/slideLayout13.xml"/><Relationship Id="rId6" Type="http://schemas.openxmlformats.org/officeDocument/2006/relationships/hyperlink" Target="http://hitchcock.itc.virginia.edu/SlaveTrade/collection/large/cass6.JPG" TargetMode="External"/><Relationship Id="rId5" Type="http://schemas.openxmlformats.org/officeDocument/2006/relationships/image" Target="../media/image20.jpeg"/><Relationship Id="rId4" Type="http://schemas.openxmlformats.org/officeDocument/2006/relationships/hyperlink" Target="http://hitchcock.itc.virginia.edu/SlaveTrade/collection/large/Blake2.JPG" TargetMode="External"/><Relationship Id="rId9"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slide" Target="slide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slide" Target="slide5.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effectLst>
                  <a:glow rad="139700">
                    <a:schemeClr val="accent2">
                      <a:satMod val="175000"/>
                      <a:alpha val="40000"/>
                    </a:schemeClr>
                  </a:glow>
                </a:effectLst>
                <a:latin typeface="Cambria Math" pitchFamily="18" charset="0"/>
                <a:ea typeface="Cambria Math" pitchFamily="18" charset="0"/>
              </a:rPr>
              <a:t>Slave Trade</a:t>
            </a:r>
            <a:endParaRPr lang="en-US" sz="9600" dirty="0">
              <a:effectLst>
                <a:glow rad="139700">
                  <a:schemeClr val="accent2">
                    <a:satMod val="175000"/>
                    <a:alpha val="40000"/>
                  </a:schemeClr>
                </a:glow>
              </a:effectLst>
              <a:latin typeface="Cambria Math" pitchFamily="18" charset="0"/>
              <a:ea typeface="Cambria Math" pitchFamily="18" charset="0"/>
            </a:endParaRPr>
          </a:p>
        </p:txBody>
      </p:sp>
      <p:sp>
        <p:nvSpPr>
          <p:cNvPr id="3" name="Subtitle 2"/>
          <p:cNvSpPr>
            <a:spLocks noGrp="1"/>
          </p:cNvSpPr>
          <p:nvPr>
            <p:ph type="subTitle" idx="1"/>
          </p:nvPr>
        </p:nvSpPr>
        <p:spPr/>
        <p:txBody>
          <a:bodyPr/>
          <a:lstStyle/>
          <a:p>
            <a:r>
              <a:rPr lang="en-US" dirty="0" smtClean="0">
                <a:solidFill>
                  <a:schemeClr val="tx1"/>
                </a:solidFill>
              </a:rPr>
              <a:t>Triangle Trade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26627"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6628" name="Freeform 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6629" name="Text Box 5">
            <a:hlinkClick r:id="rId5" action="ppaction://hlinksldjump"/>
          </p:cNvPr>
          <p:cNvSpPr txBox="1">
            <a:spLocks noChangeArrowheads="1"/>
          </p:cNvSpPr>
          <p:nvPr/>
        </p:nvSpPr>
        <p:spPr bwMode="auto">
          <a:xfrm>
            <a:off x="0"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9" name="Picture 19"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20485" name="Text Box 5"/>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20488" name="Text Box 8">
            <a:hlinkClick r:id="rId4" action="ppaction://hlinksldjump"/>
          </p:cNvPr>
          <p:cNvSpPr txBox="1">
            <a:spLocks noChangeArrowheads="1"/>
          </p:cNvSpPr>
          <p:nvPr/>
        </p:nvSpPr>
        <p:spPr bwMode="auto">
          <a:xfrm>
            <a:off x="0" y="0"/>
            <a:ext cx="2133600" cy="1144588"/>
          </a:xfrm>
          <a:prstGeom prst="rect">
            <a:avLst/>
          </a:prstGeom>
          <a:solidFill>
            <a:schemeClr val="bg1">
              <a:alpha val="70000"/>
            </a:schemeClr>
          </a:solidFill>
          <a:ln w="9525">
            <a:noFill/>
            <a:miter lim="800000"/>
            <a:headEnd/>
            <a:tailEnd/>
          </a:ln>
        </p:spPr>
        <p:txBody>
          <a:bodyPr>
            <a:spAutoFit/>
          </a:bodyPr>
          <a:lstStyle/>
          <a:p>
            <a:pPr eaLnBrk="0" fontAlgn="base" hangingPunct="0">
              <a:spcBef>
                <a:spcPct val="50000"/>
              </a:spcBef>
              <a:spcAft>
                <a:spcPct val="0"/>
              </a:spcAft>
            </a:pPr>
            <a:r>
              <a:rPr lang="en-GB" sz="2400" b="1">
                <a:solidFill>
                  <a:srgbClr val="000000"/>
                </a:solidFill>
                <a:latin typeface="Century Gothic" pitchFamily="1" charset="0"/>
              </a:rPr>
              <a:t>Correct.</a:t>
            </a:r>
            <a:endParaRPr lang="en-GB" sz="2400">
              <a:solidFill>
                <a:srgbClr val="000000"/>
              </a:solidFill>
              <a:latin typeface="Century Gothic" pitchFamily="1" charset="0"/>
            </a:endParaRPr>
          </a:p>
          <a:p>
            <a:pPr eaLnBrk="0" fontAlgn="base" hangingPunct="0">
              <a:spcBef>
                <a:spcPct val="50000"/>
              </a:spcBef>
              <a:spcAft>
                <a:spcPct val="0"/>
              </a:spcAft>
            </a:pPr>
            <a:r>
              <a:rPr lang="en-GB">
                <a:solidFill>
                  <a:srgbClr val="808080"/>
                </a:solidFill>
                <a:latin typeface="Century Gothic" pitchFamily="1" charset="0"/>
              </a:rPr>
              <a:t>Click here for the next question.</a:t>
            </a:r>
            <a:r>
              <a:rPr lang="en-GB" sz="2400">
                <a:solidFill>
                  <a:srgbClr val="000000"/>
                </a:solidFill>
                <a:latin typeface="Century Gothic" pitchFamily="1" charset="0"/>
              </a:rPr>
              <a:t> </a:t>
            </a:r>
            <a:endParaRPr lang="en-US" sz="2400" i="1">
              <a:solidFill>
                <a:srgbClr val="000000"/>
              </a:solidFill>
              <a:latin typeface="Century Gothic" pitchFamily="1" charset="0"/>
            </a:endParaRPr>
          </a:p>
        </p:txBody>
      </p:sp>
      <p:sp>
        <p:nvSpPr>
          <p:cNvPr id="20489" name="Freeform 9"/>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0" name="Freeform 10"/>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1" name="Freeform 11"/>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2" name="Freeform 12"/>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493" name="Text Box 13"/>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Middle Passage</a:t>
            </a:r>
            <a:endParaRPr lang="en-US" sz="2400">
              <a:solidFill>
                <a:srgbClr val="000000"/>
              </a:solidFill>
            </a:endParaRPr>
          </a:p>
        </p:txBody>
      </p:sp>
      <p:sp>
        <p:nvSpPr>
          <p:cNvPr id="20495" name="Text Box 15"/>
          <p:cNvSpPr txBox="1">
            <a:spLocks noChangeArrowheads="1"/>
          </p:cNvSpPr>
          <p:nvPr/>
        </p:nvSpPr>
        <p:spPr bwMode="auto">
          <a:xfrm rot="1535668">
            <a:off x="3683000" y="4419600"/>
            <a:ext cx="19558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Enslaved Africans</a:t>
            </a:r>
            <a:endParaRPr lang="en-US" sz="2400" b="1" i="1">
              <a:solidFill>
                <a:srgbClr val="FF0000"/>
              </a:solidFill>
              <a:latin typeface="Century Gothic" pitchFamily="1" charset="0"/>
            </a:endParaRPr>
          </a:p>
        </p:txBody>
      </p:sp>
      <p:sp>
        <p:nvSpPr>
          <p:cNvPr id="20497" name="Text Box 17"/>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808080"/>
                </a:solidFill>
              </a:rPr>
              <a:t>Europe</a:t>
            </a:r>
            <a:endParaRPr lang="en-US" sz="2400">
              <a:solidFill>
                <a:srgbClr val="000000"/>
              </a:solidFill>
            </a:endParaRPr>
          </a:p>
        </p:txBody>
      </p:sp>
      <p:sp>
        <p:nvSpPr>
          <p:cNvPr id="20498" name="Freeform 18"/>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0500" name="Text Box 20"/>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graphicFrame>
        <p:nvGraphicFramePr>
          <p:cNvPr id="20507" name="Group 27"/>
          <p:cNvGraphicFramePr>
            <a:graphicFrameLocks noGrp="1"/>
          </p:cNvGraphicFramePr>
          <p:nvPr/>
        </p:nvGraphicFramePr>
        <p:xfrm>
          <a:off x="457200" y="1371600"/>
          <a:ext cx="7924800" cy="1517904"/>
        </p:xfrm>
        <a:graphic>
          <a:graphicData uri="http://schemas.openxmlformats.org/drawingml/2006/table">
            <a:tbl>
              <a:tblPr/>
              <a:tblGrid>
                <a:gridCol w="7924800"/>
              </a:tblGrid>
              <a:tr h="144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smtClean="0">
                          <a:ln>
                            <a:noFill/>
                          </a:ln>
                          <a:solidFill>
                            <a:schemeClr val="tx1"/>
                          </a:solidFill>
                          <a:effectLst/>
                          <a:latin typeface="Arial"/>
                          <a:ea typeface="ＭＳ Ｐゴシック" pitchFamily="1" charset="-128"/>
                        </a:rPr>
                        <a:t>‘</a:t>
                      </a:r>
                      <a:r>
                        <a:rPr kumimoji="0" lang="en-GB" sz="2400" b="0" i="1" u="none" strike="noStrike" cap="none" normalizeH="0" baseline="0" smtClean="0">
                          <a:ln>
                            <a:noFill/>
                          </a:ln>
                          <a:solidFill>
                            <a:schemeClr val="tx1"/>
                          </a:solidFill>
                          <a:effectLst/>
                          <a:latin typeface="Century Gothic" pitchFamily="1" charset="0"/>
                          <a:ea typeface="ＭＳ Ｐゴシック" pitchFamily="1" charset="-128"/>
                        </a:rPr>
                        <a:t>Never can so much misery be found condensed in so small a place as in a slave ship during the middle passage</a:t>
                      </a:r>
                      <a:r>
                        <a:rPr kumimoji="0" lang="en-GB" sz="2400" b="0" i="1" u="none" strike="noStrike" cap="none" normalizeH="0" baseline="0" smtClean="0">
                          <a:ln>
                            <a:noFill/>
                          </a:ln>
                          <a:solidFill>
                            <a:schemeClr val="tx1"/>
                          </a:solidFill>
                          <a:effectLst/>
                          <a:latin typeface="Arial"/>
                          <a:ea typeface="ＭＳ Ｐゴシック" pitchFamily="1" charset="-128"/>
                        </a:rPr>
                        <a:t>’</a:t>
                      </a:r>
                      <a:endParaRPr kumimoji="0" lang="en-GB" sz="2800" b="0" i="1" u="none" strike="noStrike" cap="none" normalizeH="0" baseline="0" smtClean="0">
                        <a:ln>
                          <a:noFill/>
                        </a:ln>
                        <a:solidFill>
                          <a:schemeClr val="tx1"/>
                        </a:solidFill>
                        <a:effectLst/>
                        <a:latin typeface="Century Gothic" pitchFamily="1" charset="0"/>
                        <a:ea typeface="ＭＳ Ｐゴシック" pitchFamily="1"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Century Gothic" pitchFamily="1" charset="0"/>
                          <a:ea typeface="ＭＳ Ｐゴシック" pitchFamily="1" charset="-128"/>
                        </a:rPr>
                        <a:t>William Wilberforce</a:t>
                      </a:r>
                      <a:endParaRPr kumimoji="0" lang="en-US" sz="2800" b="0" i="0" u="none" strike="noStrike" cap="none" normalizeH="0" baseline="0" smtClean="0">
                        <a:ln>
                          <a:noFill/>
                        </a:ln>
                        <a:solidFill>
                          <a:schemeClr val="tx1"/>
                        </a:solidFill>
                        <a:effectLst/>
                        <a:latin typeface="Arial" charset="0"/>
                        <a:ea typeface="ＭＳ Ｐゴシック" pitchFamily="1" charset="-128"/>
                      </a:endParaRPr>
                    </a:p>
                  </a:txBody>
                  <a:tcPr horzOverflow="overflow">
                    <a:lnL cap="flat">
                      <a:noFill/>
                    </a:lnL>
                    <a:lnR cap="flat">
                      <a:noFill/>
                    </a:lnR>
                    <a:lnT cap="flat">
                      <a:noFill/>
                    </a:lnT>
                    <a:lnB cap="flat">
                      <a:noFill/>
                    </a:lnB>
                    <a:lnTlToBr>
                      <a:noFill/>
                    </a:lnTlToBr>
                    <a:lnBlToTr>
                      <a:noFill/>
                    </a:lnBlToTr>
                    <a:solidFill>
                      <a:schemeClr val="bg1">
                        <a:alpha val="80000"/>
                      </a:schemeClr>
                    </a:solidFill>
                  </a:tcPr>
                </a:tc>
              </a:tr>
            </a:tbl>
          </a:graphicData>
        </a:graphic>
      </p:graphicFrame>
      <p:graphicFrame>
        <p:nvGraphicFramePr>
          <p:cNvPr id="20516" name="Group 36"/>
          <p:cNvGraphicFramePr>
            <a:graphicFrameLocks noGrp="1"/>
          </p:cNvGraphicFramePr>
          <p:nvPr/>
        </p:nvGraphicFramePr>
        <p:xfrm>
          <a:off x="0" y="5257800"/>
          <a:ext cx="8305800" cy="1700784"/>
        </p:xfrm>
        <a:graphic>
          <a:graphicData uri="http://schemas.openxmlformats.org/drawingml/2006/table">
            <a:tbl>
              <a:tblPr/>
              <a:tblGrid>
                <a:gridCol w="8305800"/>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smtClean="0">
                          <a:ln>
                            <a:noFill/>
                          </a:ln>
                          <a:solidFill>
                            <a:schemeClr val="tx1"/>
                          </a:solidFill>
                          <a:effectLst/>
                          <a:latin typeface="Century Gothic" pitchFamily="1" charset="0"/>
                          <a:ea typeface="ＭＳ Ｐゴシック" pitchFamily="1" charset="-128"/>
                        </a:rPr>
                        <a:t>“This trade was so considerable that, while it was in a flourishing state, there were above 20,000 Negroes yearly exported from Guinea Coast.”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1" u="none" strike="noStrike" cap="none" normalizeH="0" baseline="0" smtClean="0">
                          <a:ln>
                            <a:noFill/>
                          </a:ln>
                          <a:solidFill>
                            <a:schemeClr val="tx1"/>
                          </a:solidFill>
                          <a:effectLst/>
                          <a:latin typeface="Century Gothic" pitchFamily="1" charset="0"/>
                          <a:ea typeface="ＭＳ Ｐゴシック" pitchFamily="1" charset="-128"/>
                        </a:rPr>
                        <a:t> </a:t>
                      </a:r>
                      <a:r>
                        <a:rPr kumimoji="0" lang="en-GB" sz="1800" b="0" i="0" u="none" strike="noStrike" cap="none" normalizeH="0" baseline="0" smtClean="0">
                          <a:ln>
                            <a:noFill/>
                          </a:ln>
                          <a:solidFill>
                            <a:schemeClr val="tx1"/>
                          </a:solidFill>
                          <a:effectLst/>
                          <a:latin typeface="Century Gothic" pitchFamily="1" charset="0"/>
                          <a:ea typeface="ＭＳ Ｐゴシック" pitchFamily="1" charset="-128"/>
                        </a:rPr>
                        <a:t>Captain William Snelgrave 1754</a:t>
                      </a:r>
                      <a:endParaRPr kumimoji="0" lang="en-US" sz="2800" b="0" i="0" u="none" strike="noStrike" cap="none" normalizeH="0" baseline="0" smtClean="0">
                        <a:ln>
                          <a:noFill/>
                        </a:ln>
                        <a:solidFill>
                          <a:schemeClr val="tx1"/>
                        </a:solidFill>
                        <a:effectLst/>
                        <a:latin typeface="Arial" charset="0"/>
                        <a:ea typeface="ＭＳ Ｐゴシック" pitchFamily="1" charset="-128"/>
                      </a:endParaRPr>
                    </a:p>
                  </a:txBody>
                  <a:tcPr horzOverflow="overflow">
                    <a:lnL cap="flat">
                      <a:noFill/>
                    </a:lnL>
                    <a:lnR cap="flat">
                      <a:noFill/>
                    </a:lnR>
                    <a:lnT cap="flat">
                      <a:noFill/>
                    </a:lnT>
                    <a:lnB cap="flat">
                      <a:noFill/>
                    </a:lnB>
                    <a:lnTlToBr>
                      <a:noFill/>
                    </a:lnTlToBr>
                    <a:lnBlToTr>
                      <a:noFill/>
                    </a:lnBlToTr>
                    <a:solidFill>
                      <a:schemeClr val="bg1">
                        <a:alpha val="8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Picture 17"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22531"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22534" name="Text Box 6"/>
          <p:cNvSpPr txBox="1">
            <a:spLocks noChangeArrowheads="1"/>
          </p:cNvSpPr>
          <p:nvPr/>
        </p:nvSpPr>
        <p:spPr bwMode="auto">
          <a:xfrm>
            <a:off x="0" y="0"/>
            <a:ext cx="3352800" cy="1600200"/>
          </a:xfrm>
          <a:prstGeom prst="rect">
            <a:avLst/>
          </a:prstGeom>
          <a:solidFill>
            <a:schemeClr val="bg1">
              <a:alpha val="7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Which journey was known as the </a:t>
            </a:r>
            <a:r>
              <a:rPr lang="en-GB" sz="2400" b="1">
                <a:solidFill>
                  <a:srgbClr val="000000"/>
                </a:solidFill>
                <a:latin typeface="Century Gothic" pitchFamily="1" charset="0"/>
              </a:rPr>
              <a:t>outward passage</a:t>
            </a:r>
            <a:r>
              <a:rPr lang="en-GB" sz="2400">
                <a:solidFill>
                  <a:srgbClr val="000000"/>
                </a:solidFill>
                <a:latin typeface="Century Gothic" pitchFamily="1" charset="0"/>
              </a:rPr>
              <a:t>?</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the letter</a:t>
            </a:r>
            <a:r>
              <a:rPr lang="en-GB" i="1">
                <a:solidFill>
                  <a:srgbClr val="808080"/>
                </a:solidFill>
              </a:rPr>
              <a:t>…</a:t>
            </a:r>
            <a:r>
              <a:rPr lang="en-GB" i="1">
                <a:solidFill>
                  <a:srgbClr val="808080"/>
                </a:solidFill>
                <a:latin typeface="Century Gothic" pitchFamily="1" charset="0"/>
              </a:rPr>
              <a:t>.</a:t>
            </a:r>
            <a:endParaRPr lang="en-US" sz="2400" i="1">
              <a:solidFill>
                <a:srgbClr val="000000"/>
              </a:solidFill>
              <a:latin typeface="Century Gothic" pitchFamily="1" charset="0"/>
            </a:endParaRPr>
          </a:p>
        </p:txBody>
      </p:sp>
      <p:sp>
        <p:nvSpPr>
          <p:cNvPr id="22535"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36"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37"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38"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39" name="Text Box 11">
            <a:hlinkClick r:id="rId4" action="ppaction://hlinksldjump"/>
          </p:cNvPr>
          <p:cNvSpPr txBox="1">
            <a:spLocks noChangeArrowheads="1"/>
          </p:cNvSpPr>
          <p:nvPr/>
        </p:nvSpPr>
        <p:spPr bwMode="auto">
          <a:xfrm>
            <a:off x="3616325" y="2057400"/>
            <a:ext cx="387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A</a:t>
            </a:r>
          </a:p>
        </p:txBody>
      </p:sp>
      <p:sp>
        <p:nvSpPr>
          <p:cNvPr id="22540" name="Text Box 12">
            <a:hlinkClick r:id="rId5" action="ppaction://hlinksldjump"/>
          </p:cNvPr>
          <p:cNvSpPr txBox="1">
            <a:spLocks noChangeArrowheads="1"/>
          </p:cNvSpPr>
          <p:nvPr/>
        </p:nvSpPr>
        <p:spPr bwMode="auto">
          <a:xfrm>
            <a:off x="5368925" y="3048000"/>
            <a:ext cx="387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B</a:t>
            </a:r>
          </a:p>
        </p:txBody>
      </p:sp>
      <p:sp>
        <p:nvSpPr>
          <p:cNvPr id="22541" name="Text Box 13"/>
          <p:cNvSpPr txBox="1">
            <a:spLocks noChangeArrowheads="1"/>
          </p:cNvSpPr>
          <p:nvPr/>
        </p:nvSpPr>
        <p:spPr bwMode="auto">
          <a:xfrm>
            <a:off x="4419600" y="41148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endParaRPr>
          </a:p>
        </p:txBody>
      </p:sp>
      <p:sp>
        <p:nvSpPr>
          <p:cNvPr id="22542" name="Text Box 14">
            <a:hlinkClick r:id="rId4" action="ppaction://hlinksldjump"/>
          </p:cNvPr>
          <p:cNvSpPr txBox="1">
            <a:spLocks noChangeArrowheads="1"/>
          </p:cNvSpPr>
          <p:nvPr/>
        </p:nvSpPr>
        <p:spPr bwMode="auto">
          <a:xfrm>
            <a:off x="4216400" y="3886200"/>
            <a:ext cx="40481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22543" name="Text Box 15"/>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22544" name="Freeform 16"/>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2546" name="Text Box 18"/>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30723"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0724" name="Freeform 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0725" name="Text Box 5">
            <a:hlinkClick r:id="rId5" action="ppaction://hlinksldjump"/>
          </p:cNvPr>
          <p:cNvSpPr txBox="1">
            <a:spLocks noChangeArrowheads="1"/>
          </p:cNvSpPr>
          <p:nvPr/>
        </p:nvSpPr>
        <p:spPr bwMode="auto">
          <a:xfrm>
            <a:off x="0"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4" name="Picture 18"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24579"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24582" name="Text Box 6">
            <a:hlinkClick r:id="rId4" action="ppaction://hlinksldjump"/>
          </p:cNvPr>
          <p:cNvSpPr txBox="1">
            <a:spLocks noChangeArrowheads="1"/>
          </p:cNvSpPr>
          <p:nvPr/>
        </p:nvSpPr>
        <p:spPr bwMode="auto">
          <a:xfrm>
            <a:off x="0" y="0"/>
            <a:ext cx="2743200" cy="1144588"/>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b="1">
                <a:solidFill>
                  <a:srgbClr val="000000"/>
                </a:solidFill>
                <a:latin typeface="Century Gothic" pitchFamily="1" charset="0"/>
              </a:rPr>
              <a:t>Correct.</a:t>
            </a:r>
            <a:r>
              <a:rPr lang="en-GB" sz="2400">
                <a:solidFill>
                  <a:srgbClr val="000000"/>
                </a:solidFill>
                <a:latin typeface="Century Gothic" pitchFamily="1" charset="0"/>
              </a:rPr>
              <a:t> </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here for the next question.</a:t>
            </a:r>
            <a:endParaRPr lang="en-US" sz="2400" i="1">
              <a:solidFill>
                <a:srgbClr val="000000"/>
              </a:solidFill>
              <a:latin typeface="Century Gothic" pitchFamily="1" charset="0"/>
            </a:endParaRPr>
          </a:p>
        </p:txBody>
      </p:sp>
      <p:sp>
        <p:nvSpPr>
          <p:cNvPr id="24583"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84"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85"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86"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87"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808080"/>
                </a:solidFill>
              </a:rPr>
              <a:t>Middle Passage</a:t>
            </a:r>
            <a:endParaRPr lang="en-US" sz="2400">
              <a:solidFill>
                <a:srgbClr val="000000"/>
              </a:solidFill>
            </a:endParaRPr>
          </a:p>
        </p:txBody>
      </p:sp>
      <p:sp>
        <p:nvSpPr>
          <p:cNvPr id="24591" name="Text Box 15"/>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Outward Passage</a:t>
            </a:r>
            <a:endParaRPr lang="en-US" sz="2400">
              <a:solidFill>
                <a:srgbClr val="000000"/>
              </a:solidFill>
            </a:endParaRPr>
          </a:p>
        </p:txBody>
      </p:sp>
      <p:sp>
        <p:nvSpPr>
          <p:cNvPr id="24592" name="Text Box 16"/>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24593" name="Freeform 17"/>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4595" name="Text Box 19"/>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808080"/>
                </a:solidFill>
              </a:rPr>
              <a:t>The </a:t>
            </a:r>
          </a:p>
          <a:p>
            <a:pPr eaLnBrk="0" fontAlgn="base" hangingPunct="0">
              <a:spcBef>
                <a:spcPct val="50000"/>
              </a:spcBef>
              <a:spcAft>
                <a:spcPct val="0"/>
              </a:spcAft>
            </a:pPr>
            <a:r>
              <a:rPr lang="en-US" sz="2400" b="1">
                <a:solidFill>
                  <a:srgbClr val="808080"/>
                </a:solidFill>
              </a:rPr>
              <a:t>Caribbean Islands</a:t>
            </a:r>
            <a:endParaRPr lang="en-US" sz="2400">
              <a:solidFill>
                <a:srgbClr val="808080"/>
              </a:solidFill>
            </a:endParaRPr>
          </a:p>
        </p:txBody>
      </p:sp>
      <p:sp>
        <p:nvSpPr>
          <p:cNvPr id="24596" name="Text Box 20">
            <a:hlinkClick r:id="rId4" action="ppaction://hlinksldjump"/>
          </p:cNvPr>
          <p:cNvSpPr txBox="1">
            <a:spLocks noChangeArrowheads="1"/>
          </p:cNvSpPr>
          <p:nvPr/>
        </p:nvSpPr>
        <p:spPr bwMode="auto">
          <a:xfrm>
            <a:off x="0" y="2413000"/>
            <a:ext cx="3902075" cy="4521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0"/>
              </a:spcBef>
              <a:spcAft>
                <a:spcPct val="0"/>
              </a:spcAft>
            </a:pPr>
            <a:r>
              <a:rPr lang="en-GB" sz="2400">
                <a:solidFill>
                  <a:srgbClr val="000000"/>
                </a:solidFill>
              </a:rPr>
              <a:t>Ships known as ‘</a:t>
            </a:r>
            <a:r>
              <a:rPr lang="en-GB" sz="2400" i="1">
                <a:solidFill>
                  <a:srgbClr val="000000"/>
                </a:solidFill>
              </a:rPr>
              <a:t>slavers’</a:t>
            </a:r>
            <a:r>
              <a:rPr lang="en-GB" sz="2400">
                <a:solidFill>
                  <a:srgbClr val="000000"/>
                </a:solidFill>
              </a:rPr>
              <a:t> left British ports such as London, Bristol and Liverpool for West Africa loaded with trade goods. These would include guns, gunpowder and ammunition, brass and ironware, alcohol, cotton cloth, glass beads and trinkets.</a:t>
            </a:r>
          </a:p>
          <a:p>
            <a:pPr eaLnBrk="0" fontAlgn="base" hangingPunct="0">
              <a:spcBef>
                <a:spcPct val="50000"/>
              </a:spcBef>
              <a:spcAft>
                <a:spcPct val="0"/>
              </a:spcAft>
            </a:pPr>
            <a:r>
              <a:rPr lang="en-GB" i="1">
                <a:solidFill>
                  <a:srgbClr val="808080"/>
                </a:solidFill>
                <a:latin typeface="Century Gothic" pitchFamily="1" charset="0"/>
              </a:rPr>
              <a:t>.</a:t>
            </a:r>
            <a:endParaRPr lang="en-US" i="1">
              <a:solidFill>
                <a:srgbClr val="808080"/>
              </a:solidFill>
              <a:latin typeface="Century Gothic" pitchFamily="1"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22" name="Picture 18"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47107"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47110" name="Text Box 6"/>
          <p:cNvSpPr txBox="1">
            <a:spLocks noChangeArrowheads="1"/>
          </p:cNvSpPr>
          <p:nvPr/>
        </p:nvSpPr>
        <p:spPr bwMode="auto">
          <a:xfrm>
            <a:off x="0" y="0"/>
            <a:ext cx="2743200" cy="233045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What was carried on the ships sailing from Europe to Africa?</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the answer</a:t>
            </a:r>
            <a:r>
              <a:rPr lang="en-GB" i="1">
                <a:solidFill>
                  <a:srgbClr val="808080"/>
                </a:solidFill>
              </a:rPr>
              <a:t>…</a:t>
            </a:r>
            <a:r>
              <a:rPr lang="en-GB" i="1">
                <a:solidFill>
                  <a:srgbClr val="808080"/>
                </a:solidFill>
                <a:latin typeface="Century Gothic" pitchFamily="1" charset="0"/>
              </a:rPr>
              <a:t>.</a:t>
            </a:r>
            <a:endParaRPr lang="en-US" sz="2400" i="1">
              <a:solidFill>
                <a:srgbClr val="000000"/>
              </a:solidFill>
              <a:latin typeface="Century Gothic" pitchFamily="1" charset="0"/>
            </a:endParaRPr>
          </a:p>
        </p:txBody>
      </p:sp>
      <p:sp>
        <p:nvSpPr>
          <p:cNvPr id="47111"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2"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3"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4"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7115"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808080"/>
                </a:solidFill>
              </a:rPr>
              <a:t>Middle Passage</a:t>
            </a:r>
            <a:endParaRPr lang="en-US" sz="2400">
              <a:solidFill>
                <a:srgbClr val="000000"/>
              </a:solidFill>
            </a:endParaRPr>
          </a:p>
        </p:txBody>
      </p:sp>
      <p:sp>
        <p:nvSpPr>
          <p:cNvPr id="47116" name="Text Box 12">
            <a:hlinkClick r:id="rId4" action="ppaction://hlinksldjump"/>
          </p:cNvPr>
          <p:cNvSpPr txBox="1">
            <a:spLocks noChangeArrowheads="1"/>
          </p:cNvSpPr>
          <p:nvPr/>
        </p:nvSpPr>
        <p:spPr bwMode="auto">
          <a:xfrm>
            <a:off x="76200" y="6400800"/>
            <a:ext cx="35052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Manufactured Goods</a:t>
            </a:r>
            <a:endParaRPr lang="en-US" sz="2400" i="1">
              <a:solidFill>
                <a:srgbClr val="000000"/>
              </a:solidFill>
              <a:latin typeface="Century Gothic" pitchFamily="1" charset="0"/>
            </a:endParaRPr>
          </a:p>
        </p:txBody>
      </p:sp>
      <p:sp>
        <p:nvSpPr>
          <p:cNvPr id="47117" name="Text Box 13">
            <a:hlinkClick r:id="rId5" action="ppaction://hlinksldjump"/>
          </p:cNvPr>
          <p:cNvSpPr txBox="1">
            <a:spLocks noChangeArrowheads="1"/>
          </p:cNvSpPr>
          <p:nvPr/>
        </p:nvSpPr>
        <p:spPr bwMode="auto">
          <a:xfrm>
            <a:off x="3886200" y="6400800"/>
            <a:ext cx="26670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Enslaved People</a:t>
            </a:r>
            <a:endParaRPr lang="en-US" sz="2400" i="1">
              <a:solidFill>
                <a:srgbClr val="000000"/>
              </a:solidFill>
              <a:latin typeface="Century Gothic" pitchFamily="1" charset="0"/>
            </a:endParaRPr>
          </a:p>
        </p:txBody>
      </p:sp>
      <p:sp>
        <p:nvSpPr>
          <p:cNvPr id="47118" name="Text Box 14">
            <a:hlinkClick r:id="rId5" action="ppaction://hlinksldjump"/>
          </p:cNvPr>
          <p:cNvSpPr txBox="1">
            <a:spLocks noChangeArrowheads="1"/>
          </p:cNvSpPr>
          <p:nvPr/>
        </p:nvSpPr>
        <p:spPr bwMode="auto">
          <a:xfrm>
            <a:off x="6858000" y="6400800"/>
            <a:ext cx="22860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Raw Materials</a:t>
            </a:r>
            <a:endParaRPr lang="en-US" sz="2400" i="1">
              <a:solidFill>
                <a:srgbClr val="000000"/>
              </a:solidFill>
              <a:latin typeface="Century Gothic" pitchFamily="1" charset="0"/>
            </a:endParaRPr>
          </a:p>
        </p:txBody>
      </p:sp>
      <p:sp>
        <p:nvSpPr>
          <p:cNvPr id="47119" name="Text Box 15"/>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Outward Passage</a:t>
            </a:r>
            <a:endParaRPr lang="en-US" sz="2400">
              <a:solidFill>
                <a:srgbClr val="000000"/>
              </a:solidFill>
            </a:endParaRPr>
          </a:p>
        </p:txBody>
      </p:sp>
      <p:sp>
        <p:nvSpPr>
          <p:cNvPr id="47120" name="Text Box 16"/>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47121" name="Freeform 17"/>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7123" name="Text Box 19"/>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808080"/>
                </a:solidFill>
              </a:rPr>
              <a:t>The </a:t>
            </a:r>
          </a:p>
          <a:p>
            <a:pPr eaLnBrk="0" fontAlgn="base" hangingPunct="0">
              <a:spcBef>
                <a:spcPct val="50000"/>
              </a:spcBef>
              <a:spcAft>
                <a:spcPct val="0"/>
              </a:spcAft>
            </a:pPr>
            <a:r>
              <a:rPr lang="en-US" sz="2400" b="1">
                <a:solidFill>
                  <a:srgbClr val="80808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32771"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2772" name="Freeform 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2773" name="Text Box 5">
            <a:hlinkClick r:id="rId5" action="ppaction://hlinksldjump"/>
          </p:cNvPr>
          <p:cNvSpPr txBox="1">
            <a:spLocks noChangeArrowheads="1"/>
          </p:cNvSpPr>
          <p:nvPr/>
        </p:nvSpPr>
        <p:spPr bwMode="auto">
          <a:xfrm>
            <a:off x="20638"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37" name="Picture 21"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34819"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34822" name="Text Box 6"/>
          <p:cNvSpPr txBox="1">
            <a:spLocks noChangeArrowheads="1"/>
          </p:cNvSpPr>
          <p:nvPr/>
        </p:nvSpPr>
        <p:spPr bwMode="auto">
          <a:xfrm>
            <a:off x="0" y="0"/>
            <a:ext cx="2743200" cy="1144588"/>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b="1">
                <a:solidFill>
                  <a:srgbClr val="000000"/>
                </a:solidFill>
                <a:latin typeface="Century Gothic" pitchFamily="1" charset="0"/>
              </a:rPr>
              <a:t>Correct.</a:t>
            </a:r>
            <a:endParaRPr lang="en-GB" sz="2400">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here for the next question.</a:t>
            </a:r>
            <a:endParaRPr lang="en-US" sz="2400" i="1">
              <a:solidFill>
                <a:srgbClr val="000000"/>
              </a:solidFill>
              <a:latin typeface="Century Gothic" pitchFamily="1" charset="0"/>
            </a:endParaRPr>
          </a:p>
        </p:txBody>
      </p:sp>
      <p:sp>
        <p:nvSpPr>
          <p:cNvPr id="34823"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24"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25"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26"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27"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Middle Passage</a:t>
            </a:r>
            <a:endParaRPr lang="en-US" sz="2400">
              <a:solidFill>
                <a:srgbClr val="FF0000"/>
              </a:solidFill>
            </a:endParaRPr>
          </a:p>
        </p:txBody>
      </p:sp>
      <p:sp>
        <p:nvSpPr>
          <p:cNvPr id="34831" name="Text Box 15"/>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Outward Passage</a:t>
            </a:r>
            <a:endParaRPr lang="en-US" sz="2400">
              <a:solidFill>
                <a:srgbClr val="000000"/>
              </a:solidFill>
            </a:endParaRPr>
          </a:p>
        </p:txBody>
      </p:sp>
      <p:sp>
        <p:nvSpPr>
          <p:cNvPr id="34833" name="Text Box 17"/>
          <p:cNvSpPr txBox="1">
            <a:spLocks noChangeArrowheads="1"/>
          </p:cNvSpPr>
          <p:nvPr/>
        </p:nvSpPr>
        <p:spPr bwMode="auto">
          <a:xfrm rot="1535668">
            <a:off x="3683000" y="4419600"/>
            <a:ext cx="19558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Enslaved Africans</a:t>
            </a:r>
            <a:endParaRPr lang="en-US" sz="2400" b="1" i="1">
              <a:solidFill>
                <a:srgbClr val="FF0000"/>
              </a:solidFill>
              <a:latin typeface="Century Gothic" pitchFamily="1" charset="0"/>
            </a:endParaRPr>
          </a:p>
        </p:txBody>
      </p:sp>
      <p:sp>
        <p:nvSpPr>
          <p:cNvPr id="34834" name="Text Box 18"/>
          <p:cNvSpPr txBox="1">
            <a:spLocks noChangeArrowheads="1"/>
          </p:cNvSpPr>
          <p:nvPr/>
        </p:nvSpPr>
        <p:spPr bwMode="auto">
          <a:xfrm rot="19036923">
            <a:off x="5268913" y="2085975"/>
            <a:ext cx="2101850" cy="58102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Manufactured Goods</a:t>
            </a:r>
            <a:endParaRPr lang="en-US" sz="2400" b="1" i="1">
              <a:solidFill>
                <a:srgbClr val="FF0000"/>
              </a:solidFill>
              <a:latin typeface="Century Gothic" pitchFamily="1" charset="0"/>
            </a:endParaRPr>
          </a:p>
        </p:txBody>
      </p:sp>
      <p:sp>
        <p:nvSpPr>
          <p:cNvPr id="34835" name="Text Box 19"/>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34836" name="Freeform 20"/>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4838" name="Text Box 22"/>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1" name="Picture 17"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36867"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36870" name="Text Box 6"/>
          <p:cNvSpPr txBox="1">
            <a:spLocks noChangeArrowheads="1"/>
          </p:cNvSpPr>
          <p:nvPr/>
        </p:nvSpPr>
        <p:spPr bwMode="auto">
          <a:xfrm>
            <a:off x="0" y="0"/>
            <a:ext cx="3352800" cy="1600200"/>
          </a:xfrm>
          <a:prstGeom prst="rect">
            <a:avLst/>
          </a:prstGeom>
          <a:solidFill>
            <a:schemeClr val="bg1">
              <a:alpha val="7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Which journey was known as the </a:t>
            </a:r>
            <a:r>
              <a:rPr lang="en-GB" sz="2400" b="1">
                <a:solidFill>
                  <a:srgbClr val="000000"/>
                </a:solidFill>
                <a:latin typeface="Century Gothic" pitchFamily="1" charset="0"/>
              </a:rPr>
              <a:t>Homeward Passage</a:t>
            </a:r>
            <a:r>
              <a:rPr lang="en-GB" sz="2400">
                <a:solidFill>
                  <a:srgbClr val="000000"/>
                </a:solidFill>
                <a:latin typeface="Century Gothic" pitchFamily="1" charset="0"/>
              </a:rPr>
              <a:t>?</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the letter</a:t>
            </a:r>
            <a:r>
              <a:rPr lang="en-GB" i="1">
                <a:solidFill>
                  <a:srgbClr val="808080"/>
                </a:solidFill>
              </a:rPr>
              <a:t>…</a:t>
            </a:r>
            <a:r>
              <a:rPr lang="en-GB" i="1">
                <a:solidFill>
                  <a:srgbClr val="808080"/>
                </a:solidFill>
                <a:latin typeface="Century Gothic" pitchFamily="1" charset="0"/>
              </a:rPr>
              <a:t>.</a:t>
            </a:r>
            <a:endParaRPr lang="en-US" sz="2400" i="1">
              <a:solidFill>
                <a:srgbClr val="000000"/>
              </a:solidFill>
              <a:latin typeface="Century Gothic" pitchFamily="1" charset="0"/>
            </a:endParaRPr>
          </a:p>
        </p:txBody>
      </p:sp>
      <p:sp>
        <p:nvSpPr>
          <p:cNvPr id="36871"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2"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3"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4"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5" name="Text Box 11">
            <a:hlinkClick r:id="rId4" action="ppaction://hlinksldjump"/>
          </p:cNvPr>
          <p:cNvSpPr txBox="1">
            <a:spLocks noChangeArrowheads="1"/>
          </p:cNvSpPr>
          <p:nvPr/>
        </p:nvSpPr>
        <p:spPr bwMode="auto">
          <a:xfrm>
            <a:off x="3616325" y="2057400"/>
            <a:ext cx="387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A</a:t>
            </a:r>
          </a:p>
        </p:txBody>
      </p:sp>
      <p:sp>
        <p:nvSpPr>
          <p:cNvPr id="36876" name="Text Box 12">
            <a:hlinkClick r:id="rId5" action="ppaction://hlinksldjump"/>
          </p:cNvPr>
          <p:cNvSpPr txBox="1">
            <a:spLocks noChangeArrowheads="1"/>
          </p:cNvSpPr>
          <p:nvPr/>
        </p:nvSpPr>
        <p:spPr bwMode="auto">
          <a:xfrm>
            <a:off x="5368925" y="3048000"/>
            <a:ext cx="387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B</a:t>
            </a:r>
          </a:p>
        </p:txBody>
      </p:sp>
      <p:sp>
        <p:nvSpPr>
          <p:cNvPr id="36877" name="Text Box 13"/>
          <p:cNvSpPr txBox="1">
            <a:spLocks noChangeArrowheads="1"/>
          </p:cNvSpPr>
          <p:nvPr/>
        </p:nvSpPr>
        <p:spPr bwMode="auto">
          <a:xfrm>
            <a:off x="4419600" y="41148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endParaRPr>
          </a:p>
        </p:txBody>
      </p:sp>
      <p:sp>
        <p:nvSpPr>
          <p:cNvPr id="36878" name="Text Box 14">
            <a:hlinkClick r:id="rId5" action="ppaction://hlinksldjump"/>
          </p:cNvPr>
          <p:cNvSpPr txBox="1">
            <a:spLocks noChangeArrowheads="1"/>
          </p:cNvSpPr>
          <p:nvPr/>
        </p:nvSpPr>
        <p:spPr bwMode="auto">
          <a:xfrm>
            <a:off x="4216400" y="3886200"/>
            <a:ext cx="40481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36879" name="Text Box 15"/>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36880" name="Freeform 16"/>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6883" name="Text Box 19"/>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38915"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8916" name="Freeform 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8917" name="Text Box 5">
            <a:hlinkClick r:id="rId5" action="ppaction://hlinksldjump"/>
          </p:cNvPr>
          <p:cNvSpPr txBox="1">
            <a:spLocks noChangeArrowheads="1"/>
          </p:cNvSpPr>
          <p:nvPr/>
        </p:nvSpPr>
        <p:spPr bwMode="auto">
          <a:xfrm>
            <a:off x="0"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1" name="Picture 19" descr="world_cont"/>
          <p:cNvPicPr preferRelativeResize="0">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3083" name="Freeform 11">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086" name="Freeform 1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3084" name="Text Box 12">
            <a:hlinkClick r:id="rId5" action="ppaction://hlinksldjump"/>
          </p:cNvPr>
          <p:cNvSpPr txBox="1">
            <a:spLocks noChangeArrowheads="1"/>
          </p:cNvSpPr>
          <p:nvPr/>
        </p:nvSpPr>
        <p:spPr bwMode="auto">
          <a:xfrm>
            <a:off x="0" y="0"/>
            <a:ext cx="2895600" cy="1509713"/>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What was the </a:t>
            </a:r>
            <a:r>
              <a:rPr lang="en-US" sz="2400" b="1">
                <a:solidFill>
                  <a:srgbClr val="000000"/>
                </a:solidFill>
              </a:rPr>
              <a:t>Triangular Trade</a:t>
            </a:r>
            <a:r>
              <a:rPr lang="en-US" sz="2400">
                <a:solidFill>
                  <a:srgbClr val="000000"/>
                </a:solidFill>
              </a:rPr>
              <a:t>?</a:t>
            </a:r>
          </a:p>
          <a:p>
            <a:pPr eaLnBrk="0" fontAlgn="base" hangingPunct="0">
              <a:spcBef>
                <a:spcPct val="50000"/>
              </a:spcBef>
              <a:spcAft>
                <a:spcPct val="0"/>
              </a:spcAft>
            </a:pPr>
            <a:r>
              <a:rPr lang="en-US">
                <a:solidFill>
                  <a:srgbClr val="808080"/>
                </a:solidFill>
              </a:rPr>
              <a:t>Click here to begin Quiz…..</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8" name="Picture 18"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40963"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808080"/>
                </a:solidFill>
              </a:rPr>
              <a:t>Africa</a:t>
            </a:r>
            <a:endParaRPr lang="en-US" sz="2400">
              <a:solidFill>
                <a:srgbClr val="000000"/>
              </a:solidFill>
            </a:endParaRPr>
          </a:p>
        </p:txBody>
      </p:sp>
      <p:sp>
        <p:nvSpPr>
          <p:cNvPr id="40965" name="Text Box 5"/>
          <p:cNvSpPr txBox="1">
            <a:spLocks noChangeArrowheads="1"/>
          </p:cNvSpPr>
          <p:nvPr/>
        </p:nvSpPr>
        <p:spPr bwMode="auto">
          <a:xfrm>
            <a:off x="7543800" y="1143000"/>
            <a:ext cx="1371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Europe</a:t>
            </a:r>
            <a:endParaRPr lang="en-US" sz="2400">
              <a:solidFill>
                <a:srgbClr val="FF0000"/>
              </a:solidFill>
            </a:endParaRPr>
          </a:p>
        </p:txBody>
      </p:sp>
      <p:sp>
        <p:nvSpPr>
          <p:cNvPr id="40966" name="Text Box 6"/>
          <p:cNvSpPr txBox="1">
            <a:spLocks noChangeArrowheads="1"/>
          </p:cNvSpPr>
          <p:nvPr/>
        </p:nvSpPr>
        <p:spPr bwMode="auto">
          <a:xfrm>
            <a:off x="0" y="0"/>
            <a:ext cx="2743200" cy="1144588"/>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b="1">
                <a:solidFill>
                  <a:srgbClr val="000000"/>
                </a:solidFill>
                <a:latin typeface="Century Gothic" pitchFamily="1" charset="0"/>
              </a:rPr>
              <a:t>Correct.</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here for the next question.</a:t>
            </a:r>
            <a:endParaRPr lang="en-US" sz="2400" i="1">
              <a:solidFill>
                <a:srgbClr val="000000"/>
              </a:solidFill>
              <a:latin typeface="Century Gothic" pitchFamily="1" charset="0"/>
            </a:endParaRPr>
          </a:p>
        </p:txBody>
      </p:sp>
      <p:sp>
        <p:nvSpPr>
          <p:cNvPr id="40967"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68"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69"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0"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1"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808080"/>
                </a:solidFill>
              </a:rPr>
              <a:t>Middle Passage</a:t>
            </a:r>
            <a:endParaRPr lang="en-US" sz="2400">
              <a:solidFill>
                <a:srgbClr val="000000"/>
              </a:solidFill>
            </a:endParaRPr>
          </a:p>
        </p:txBody>
      </p:sp>
      <p:sp>
        <p:nvSpPr>
          <p:cNvPr id="40975" name="Text Box 15"/>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808080"/>
                </a:solidFill>
              </a:rPr>
              <a:t>Outward Passage</a:t>
            </a:r>
            <a:endParaRPr lang="en-US" sz="2400">
              <a:solidFill>
                <a:srgbClr val="808080"/>
              </a:solidFill>
            </a:endParaRPr>
          </a:p>
        </p:txBody>
      </p:sp>
      <p:sp>
        <p:nvSpPr>
          <p:cNvPr id="40976" name="Text Box 16"/>
          <p:cNvSpPr txBox="1">
            <a:spLocks noChangeArrowheads="1"/>
          </p:cNvSpPr>
          <p:nvPr/>
        </p:nvSpPr>
        <p:spPr bwMode="auto">
          <a:xfrm rot="-1962556">
            <a:off x="2925763" y="2085975"/>
            <a:ext cx="2071687"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Homeward Passage</a:t>
            </a:r>
            <a:endParaRPr lang="en-US" sz="2400">
              <a:solidFill>
                <a:srgbClr val="FF0000"/>
              </a:solidFill>
            </a:endParaRPr>
          </a:p>
        </p:txBody>
      </p:sp>
      <p:sp>
        <p:nvSpPr>
          <p:cNvPr id="40977" name="Freeform 17"/>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0979" name="Text Box 19"/>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71" name="Picture 19"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49155"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808080"/>
                </a:solidFill>
              </a:rPr>
              <a:t>Africa</a:t>
            </a:r>
            <a:endParaRPr lang="en-US" sz="2400">
              <a:solidFill>
                <a:srgbClr val="000000"/>
              </a:solidFill>
            </a:endParaRPr>
          </a:p>
        </p:txBody>
      </p:sp>
      <p:sp>
        <p:nvSpPr>
          <p:cNvPr id="49158" name="Text Box 6"/>
          <p:cNvSpPr txBox="1">
            <a:spLocks noChangeArrowheads="1"/>
          </p:cNvSpPr>
          <p:nvPr/>
        </p:nvSpPr>
        <p:spPr bwMode="auto">
          <a:xfrm>
            <a:off x="0" y="0"/>
            <a:ext cx="2743200" cy="233045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What was carried on the ships sailing from The Caribbean to Europe?</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the answer</a:t>
            </a:r>
            <a:r>
              <a:rPr lang="en-GB" i="1">
                <a:solidFill>
                  <a:srgbClr val="808080"/>
                </a:solidFill>
              </a:rPr>
              <a:t>…</a:t>
            </a:r>
            <a:r>
              <a:rPr lang="en-GB" i="1">
                <a:solidFill>
                  <a:srgbClr val="808080"/>
                </a:solidFill>
                <a:latin typeface="Century Gothic" pitchFamily="1" charset="0"/>
              </a:rPr>
              <a:t>.</a:t>
            </a:r>
            <a:endParaRPr lang="en-US" sz="2400" i="1">
              <a:solidFill>
                <a:srgbClr val="000000"/>
              </a:solidFill>
              <a:latin typeface="Century Gothic" pitchFamily="1" charset="0"/>
            </a:endParaRPr>
          </a:p>
        </p:txBody>
      </p:sp>
      <p:sp>
        <p:nvSpPr>
          <p:cNvPr id="49159"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9160"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9161"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9162"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9163"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808080"/>
                </a:solidFill>
              </a:rPr>
              <a:t>Middle Passage</a:t>
            </a:r>
            <a:endParaRPr lang="en-US" sz="2400">
              <a:solidFill>
                <a:srgbClr val="000000"/>
              </a:solidFill>
            </a:endParaRPr>
          </a:p>
        </p:txBody>
      </p:sp>
      <p:sp>
        <p:nvSpPr>
          <p:cNvPr id="49164" name="Text Box 12">
            <a:hlinkClick r:id="rId4" action="ppaction://hlinksldjump"/>
          </p:cNvPr>
          <p:cNvSpPr txBox="1">
            <a:spLocks noChangeArrowheads="1"/>
          </p:cNvSpPr>
          <p:nvPr/>
        </p:nvSpPr>
        <p:spPr bwMode="auto">
          <a:xfrm>
            <a:off x="76200" y="6400800"/>
            <a:ext cx="35052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Manufactured Goods</a:t>
            </a:r>
            <a:endParaRPr lang="en-US" sz="2400" i="1">
              <a:solidFill>
                <a:srgbClr val="000000"/>
              </a:solidFill>
              <a:latin typeface="Century Gothic" pitchFamily="1" charset="0"/>
            </a:endParaRPr>
          </a:p>
        </p:txBody>
      </p:sp>
      <p:sp>
        <p:nvSpPr>
          <p:cNvPr id="49165" name="Text Box 13">
            <a:hlinkClick r:id="rId4" action="ppaction://hlinksldjump"/>
          </p:cNvPr>
          <p:cNvSpPr txBox="1">
            <a:spLocks noChangeArrowheads="1"/>
          </p:cNvSpPr>
          <p:nvPr/>
        </p:nvSpPr>
        <p:spPr bwMode="auto">
          <a:xfrm>
            <a:off x="3886200" y="6400800"/>
            <a:ext cx="26670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Enslaved People</a:t>
            </a:r>
            <a:endParaRPr lang="en-US" sz="2400" i="1">
              <a:solidFill>
                <a:srgbClr val="000000"/>
              </a:solidFill>
              <a:latin typeface="Century Gothic" pitchFamily="1" charset="0"/>
            </a:endParaRPr>
          </a:p>
        </p:txBody>
      </p:sp>
      <p:sp>
        <p:nvSpPr>
          <p:cNvPr id="49166" name="Text Box 14">
            <a:hlinkClick r:id="rId5" action="ppaction://hlinksldjump"/>
          </p:cNvPr>
          <p:cNvSpPr txBox="1">
            <a:spLocks noChangeArrowheads="1"/>
          </p:cNvSpPr>
          <p:nvPr/>
        </p:nvSpPr>
        <p:spPr bwMode="auto">
          <a:xfrm>
            <a:off x="6858000" y="6400800"/>
            <a:ext cx="22860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Raw Materials</a:t>
            </a:r>
            <a:endParaRPr lang="en-US" sz="2400" i="1">
              <a:solidFill>
                <a:srgbClr val="000000"/>
              </a:solidFill>
              <a:latin typeface="Century Gothic" pitchFamily="1" charset="0"/>
            </a:endParaRPr>
          </a:p>
        </p:txBody>
      </p:sp>
      <p:sp>
        <p:nvSpPr>
          <p:cNvPr id="49167" name="Text Box 15"/>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808080"/>
                </a:solidFill>
              </a:rPr>
              <a:t>Outward Passage</a:t>
            </a:r>
            <a:endParaRPr lang="en-US" sz="2400">
              <a:solidFill>
                <a:srgbClr val="808080"/>
              </a:solidFill>
            </a:endParaRPr>
          </a:p>
        </p:txBody>
      </p:sp>
      <p:sp>
        <p:nvSpPr>
          <p:cNvPr id="49168" name="Text Box 16"/>
          <p:cNvSpPr txBox="1">
            <a:spLocks noChangeArrowheads="1"/>
          </p:cNvSpPr>
          <p:nvPr/>
        </p:nvSpPr>
        <p:spPr bwMode="auto">
          <a:xfrm rot="-1962556">
            <a:off x="2925763" y="2085975"/>
            <a:ext cx="2071687"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Homeward Passage</a:t>
            </a:r>
            <a:endParaRPr lang="en-US" sz="2400">
              <a:solidFill>
                <a:srgbClr val="FF0000"/>
              </a:solidFill>
            </a:endParaRPr>
          </a:p>
        </p:txBody>
      </p:sp>
      <p:sp>
        <p:nvSpPr>
          <p:cNvPr id="49169" name="Text Box 17"/>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49170" name="Freeform 18"/>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9172" name="Text Box 20"/>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43011"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3012" name="Freeform 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3013" name="Text Box 5">
            <a:hlinkClick r:id="rId5" action="ppaction://hlinksldjump"/>
          </p:cNvPr>
          <p:cNvSpPr txBox="1">
            <a:spLocks noChangeArrowheads="1"/>
          </p:cNvSpPr>
          <p:nvPr/>
        </p:nvSpPr>
        <p:spPr bwMode="auto">
          <a:xfrm>
            <a:off x="0"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9" name="Picture 19"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51203"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51204" name="Text Box 4"/>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
        <p:nvSpPr>
          <p:cNvPr id="51206" name="Text Box 6"/>
          <p:cNvSpPr txBox="1">
            <a:spLocks noChangeArrowheads="1"/>
          </p:cNvSpPr>
          <p:nvPr/>
        </p:nvSpPr>
        <p:spPr bwMode="auto">
          <a:xfrm>
            <a:off x="0" y="0"/>
            <a:ext cx="2743200" cy="86995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b="1">
                <a:solidFill>
                  <a:srgbClr val="000000"/>
                </a:solidFill>
                <a:latin typeface="Century Gothic" pitchFamily="1" charset="0"/>
              </a:rPr>
              <a:t>Correct.</a:t>
            </a:r>
            <a:endParaRPr lang="en-GB" sz="2400">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here.</a:t>
            </a:r>
            <a:endParaRPr lang="en-US" sz="2400" i="1">
              <a:solidFill>
                <a:srgbClr val="000000"/>
              </a:solidFill>
              <a:latin typeface="Century Gothic" pitchFamily="1" charset="0"/>
            </a:endParaRPr>
          </a:p>
        </p:txBody>
      </p:sp>
      <p:sp>
        <p:nvSpPr>
          <p:cNvPr id="51207"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08"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09"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10"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11"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Middle Passage</a:t>
            </a:r>
            <a:endParaRPr lang="en-US" sz="2400">
              <a:solidFill>
                <a:srgbClr val="FF0000"/>
              </a:solidFill>
            </a:endParaRPr>
          </a:p>
        </p:txBody>
      </p:sp>
      <p:sp>
        <p:nvSpPr>
          <p:cNvPr id="51212" name="Text Box 12"/>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Outward Passage</a:t>
            </a:r>
            <a:endParaRPr lang="en-US" sz="2400">
              <a:solidFill>
                <a:srgbClr val="000000"/>
              </a:solidFill>
            </a:endParaRPr>
          </a:p>
        </p:txBody>
      </p:sp>
      <p:sp>
        <p:nvSpPr>
          <p:cNvPr id="51213" name="Text Box 13"/>
          <p:cNvSpPr txBox="1">
            <a:spLocks noChangeArrowheads="1"/>
          </p:cNvSpPr>
          <p:nvPr/>
        </p:nvSpPr>
        <p:spPr bwMode="auto">
          <a:xfrm rot="1535668">
            <a:off x="3683000" y="4419600"/>
            <a:ext cx="19558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Enslaved Africans</a:t>
            </a:r>
            <a:endParaRPr lang="en-US" sz="2400" b="1" i="1">
              <a:solidFill>
                <a:srgbClr val="FF0000"/>
              </a:solidFill>
              <a:latin typeface="Century Gothic" pitchFamily="1" charset="0"/>
            </a:endParaRPr>
          </a:p>
        </p:txBody>
      </p:sp>
      <p:sp>
        <p:nvSpPr>
          <p:cNvPr id="51214" name="Text Box 14"/>
          <p:cNvSpPr txBox="1">
            <a:spLocks noChangeArrowheads="1"/>
          </p:cNvSpPr>
          <p:nvPr/>
        </p:nvSpPr>
        <p:spPr bwMode="auto">
          <a:xfrm rot="19036923">
            <a:off x="5268913" y="2085975"/>
            <a:ext cx="2101850" cy="58102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Manufactured Goods</a:t>
            </a:r>
            <a:endParaRPr lang="en-US" sz="2400" b="1" i="1">
              <a:solidFill>
                <a:srgbClr val="FF0000"/>
              </a:solidFill>
              <a:latin typeface="Century Gothic" pitchFamily="1" charset="0"/>
            </a:endParaRPr>
          </a:p>
        </p:txBody>
      </p:sp>
      <p:sp>
        <p:nvSpPr>
          <p:cNvPr id="51215" name="Text Box 15"/>
          <p:cNvSpPr txBox="1">
            <a:spLocks noChangeArrowheads="1"/>
          </p:cNvSpPr>
          <p:nvPr/>
        </p:nvSpPr>
        <p:spPr bwMode="auto">
          <a:xfrm rot="-1962556">
            <a:off x="2925763" y="2085975"/>
            <a:ext cx="2071687"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Homeward Passage</a:t>
            </a:r>
            <a:endParaRPr lang="en-US" sz="2400">
              <a:solidFill>
                <a:srgbClr val="FF0000"/>
              </a:solidFill>
            </a:endParaRPr>
          </a:p>
        </p:txBody>
      </p:sp>
      <p:sp>
        <p:nvSpPr>
          <p:cNvPr id="51216" name="Text Box 16"/>
          <p:cNvSpPr txBox="1">
            <a:spLocks noChangeArrowheads="1"/>
          </p:cNvSpPr>
          <p:nvPr/>
        </p:nvSpPr>
        <p:spPr bwMode="auto">
          <a:xfrm rot="19504526">
            <a:off x="2378075" y="1917700"/>
            <a:ext cx="173672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Raw Materials</a:t>
            </a:r>
            <a:endParaRPr lang="en-US" sz="2400" b="1" i="1">
              <a:solidFill>
                <a:srgbClr val="FF0000"/>
              </a:solidFill>
              <a:latin typeface="Century Gothic" pitchFamily="1" charset="0"/>
            </a:endParaRPr>
          </a:p>
        </p:txBody>
      </p:sp>
      <p:sp>
        <p:nvSpPr>
          <p:cNvPr id="51217" name="Text Box 17"/>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51218" name="Freeform 18"/>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1220" name="Text Box 20"/>
          <p:cNvSpPr txBox="1">
            <a:spLocks noChangeArrowheads="1"/>
          </p:cNvSpPr>
          <p:nvPr/>
        </p:nvSpPr>
        <p:spPr bwMode="auto">
          <a:xfrm>
            <a:off x="0" y="5381625"/>
            <a:ext cx="5486400" cy="1552575"/>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rPr>
              <a:t>In 1783 the Pinney’s Mountravers plantation on the island of Nevis was producing about 30,000 kg of sugar a year and 33,000 litres of rum.</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53251"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53252" name="Text Box 4"/>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
        <p:nvSpPr>
          <p:cNvPr id="53254" name="Freeform 6"/>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3255" name="Freeform 7"/>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3256" name="Freeform 8"/>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3257" name="Freeform 9"/>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3258" name="Text Box 10"/>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Middle Passage</a:t>
            </a:r>
            <a:endParaRPr lang="en-US" sz="2400">
              <a:solidFill>
                <a:srgbClr val="FF0000"/>
              </a:solidFill>
            </a:endParaRPr>
          </a:p>
        </p:txBody>
      </p:sp>
      <p:sp>
        <p:nvSpPr>
          <p:cNvPr id="53259" name="Text Box 11"/>
          <p:cNvSpPr txBox="1">
            <a:spLocks noChangeArrowheads="1"/>
          </p:cNvSpPr>
          <p:nvPr/>
        </p:nvSpPr>
        <p:spPr bwMode="auto">
          <a:xfrm rot="18937513">
            <a:off x="4614863" y="2168525"/>
            <a:ext cx="194627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Outward Passage</a:t>
            </a:r>
            <a:endParaRPr lang="en-US" sz="2400">
              <a:solidFill>
                <a:srgbClr val="000000"/>
              </a:solidFill>
            </a:endParaRPr>
          </a:p>
        </p:txBody>
      </p:sp>
      <p:sp>
        <p:nvSpPr>
          <p:cNvPr id="53260" name="Text Box 12"/>
          <p:cNvSpPr txBox="1">
            <a:spLocks noChangeArrowheads="1"/>
          </p:cNvSpPr>
          <p:nvPr/>
        </p:nvSpPr>
        <p:spPr bwMode="auto">
          <a:xfrm rot="1535668">
            <a:off x="3683000" y="4419600"/>
            <a:ext cx="19558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Enslaved Africans</a:t>
            </a:r>
            <a:endParaRPr lang="en-US" sz="2400" b="1" i="1">
              <a:solidFill>
                <a:srgbClr val="FF0000"/>
              </a:solidFill>
              <a:latin typeface="Century Gothic" pitchFamily="1" charset="0"/>
            </a:endParaRPr>
          </a:p>
        </p:txBody>
      </p:sp>
      <p:sp>
        <p:nvSpPr>
          <p:cNvPr id="53261" name="Text Box 13"/>
          <p:cNvSpPr txBox="1">
            <a:spLocks noChangeArrowheads="1"/>
          </p:cNvSpPr>
          <p:nvPr/>
        </p:nvSpPr>
        <p:spPr bwMode="auto">
          <a:xfrm rot="19036923">
            <a:off x="5268913" y="2085975"/>
            <a:ext cx="2101850" cy="58102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Manufactured Goods</a:t>
            </a:r>
            <a:endParaRPr lang="en-US" sz="2400" b="1" i="1">
              <a:solidFill>
                <a:srgbClr val="FF0000"/>
              </a:solidFill>
              <a:latin typeface="Century Gothic" pitchFamily="1" charset="0"/>
            </a:endParaRPr>
          </a:p>
        </p:txBody>
      </p:sp>
      <p:sp>
        <p:nvSpPr>
          <p:cNvPr id="53262" name="Text Box 14"/>
          <p:cNvSpPr txBox="1">
            <a:spLocks noChangeArrowheads="1"/>
          </p:cNvSpPr>
          <p:nvPr/>
        </p:nvSpPr>
        <p:spPr bwMode="auto">
          <a:xfrm rot="-1962556">
            <a:off x="2925763" y="2085975"/>
            <a:ext cx="2071687"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Homeward Passage</a:t>
            </a:r>
            <a:endParaRPr lang="en-US" sz="2400">
              <a:solidFill>
                <a:srgbClr val="FF0000"/>
              </a:solidFill>
            </a:endParaRPr>
          </a:p>
        </p:txBody>
      </p:sp>
      <p:sp>
        <p:nvSpPr>
          <p:cNvPr id="53263" name="Text Box 15"/>
          <p:cNvSpPr txBox="1">
            <a:spLocks noChangeArrowheads="1"/>
          </p:cNvSpPr>
          <p:nvPr/>
        </p:nvSpPr>
        <p:spPr bwMode="auto">
          <a:xfrm rot="19504526">
            <a:off x="2378075" y="1917700"/>
            <a:ext cx="1736725"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a:solidFill>
                  <a:srgbClr val="FF0000"/>
                </a:solidFill>
                <a:latin typeface="Century Gothic" pitchFamily="1" charset="0"/>
              </a:rPr>
              <a:t>Raw Materials</a:t>
            </a:r>
            <a:endParaRPr lang="en-US" sz="2400" b="1" i="1">
              <a:solidFill>
                <a:srgbClr val="FF0000"/>
              </a:solidFill>
              <a:latin typeface="Century Gothic" pitchFamily="1" charset="0"/>
            </a:endParaRPr>
          </a:p>
        </p:txBody>
      </p:sp>
      <p:sp>
        <p:nvSpPr>
          <p:cNvPr id="53264" name="Text Box 16"/>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FF0000"/>
                </a:solidFill>
              </a:rPr>
              <a:t>Europe</a:t>
            </a:r>
            <a:endParaRPr lang="en-US" sz="2400">
              <a:solidFill>
                <a:srgbClr val="000000"/>
              </a:solidFill>
            </a:endParaRPr>
          </a:p>
        </p:txBody>
      </p:sp>
      <p:sp>
        <p:nvSpPr>
          <p:cNvPr id="53265" name="Freeform 17"/>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3253" name="Text Box 5"/>
          <p:cNvSpPr txBox="1">
            <a:spLocks noChangeArrowheads="1"/>
          </p:cNvSpPr>
          <p:nvPr/>
        </p:nvSpPr>
        <p:spPr bwMode="auto">
          <a:xfrm>
            <a:off x="0" y="0"/>
            <a:ext cx="4419600" cy="264795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0"/>
              </a:spcBef>
              <a:spcAft>
                <a:spcPct val="0"/>
              </a:spcAft>
            </a:pPr>
            <a:r>
              <a:rPr lang="en-GB" sz="2400">
                <a:solidFill>
                  <a:srgbClr val="000000"/>
                </a:solidFill>
              </a:rPr>
              <a:t>The hard labour of enslaved Africans led to great wealth and riches for European countries, particularly Britain which traded in sugar, tobacco and cotton produced by slaves on plantations. </a:t>
            </a:r>
            <a:r>
              <a:rPr lang="en-GB" i="1">
                <a:solidFill>
                  <a:srgbClr val="808080"/>
                </a:solidFill>
                <a:latin typeface="Century Gothic" pitchFamily="1" charset="0"/>
              </a:rPr>
              <a:t>.</a:t>
            </a:r>
            <a:endParaRPr lang="en-US" i="1">
              <a:solidFill>
                <a:srgbClr val="808080"/>
              </a:solidFill>
              <a:latin typeface="Century Gothic" pitchFamily="1"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did the Slave Trade Begin?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81000" y="1981200"/>
            <a:ext cx="8305800" cy="4495800"/>
          </a:xfrm>
        </p:spPr>
        <p:txBody>
          <a:bodyPr/>
          <a:lstStyle/>
          <a:p>
            <a:r>
              <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Portuguese</a:t>
            </a:r>
          </a:p>
          <a:p>
            <a:pPr lvl="1"/>
            <a:r>
              <a:rPr lang="en-US" dirty="0" smtClean="0"/>
              <a:t>Prince Henry sent men to discover the world.</a:t>
            </a:r>
            <a:endParaRPr lang="en-US" dirty="0"/>
          </a:p>
          <a:p>
            <a:pPr lvl="1"/>
            <a:r>
              <a:rPr lang="en-US" dirty="0" smtClean="0"/>
              <a:t>They built a fort in North Africa and started sending Africans to Brazil to work as slaves.</a:t>
            </a:r>
          </a:p>
          <a:p>
            <a:r>
              <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Spanish</a:t>
            </a:r>
          </a:p>
          <a:p>
            <a:pPr lvl="1"/>
            <a:r>
              <a:rPr lang="en-US" dirty="0" smtClean="0"/>
              <a:t>When the Spanish conquered much of South America and the Indies, Africans were sent to work as slaves on the plantations.</a:t>
            </a:r>
          </a:p>
        </p:txBody>
      </p:sp>
      <p:pic>
        <p:nvPicPr>
          <p:cNvPr id="1027" name="Picture 3" descr="C:\Documents and Settings\Henderson\Local Settings\Temporary Internet Files\Content.IE5\EC3L8ZA2\MC900415240[1].wmf"/>
          <p:cNvPicPr>
            <a:picLocks noChangeAspect="1" noChangeArrowheads="1"/>
          </p:cNvPicPr>
          <p:nvPr/>
        </p:nvPicPr>
        <p:blipFill>
          <a:blip r:embed="rId2" cstate="print"/>
          <a:srcRect/>
          <a:stretch>
            <a:fillRect/>
          </a:stretch>
        </p:blipFill>
        <p:spPr bwMode="auto">
          <a:xfrm>
            <a:off x="3810000" y="4147996"/>
            <a:ext cx="4600669" cy="2710004"/>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4800600" y="1600200"/>
            <a:ext cx="3810000" cy="2857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4495800"/>
          </a:xfrm>
        </p:spPr>
        <p:txBody>
          <a:bodyPr/>
          <a:lstStyle/>
          <a:p>
            <a:r>
              <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English</a:t>
            </a:r>
          </a:p>
          <a:p>
            <a:pPr lvl="1"/>
            <a:r>
              <a:rPr lang="en-US" dirty="0" smtClean="0"/>
              <a:t>Queen Elizabeth was persuaded by English explorers to begin the trade in 1616</a:t>
            </a:r>
          </a:p>
          <a:p>
            <a:endParaRPr lang="en-US" dirty="0"/>
          </a:p>
        </p:txBody>
      </p:sp>
      <p:sp>
        <p:nvSpPr>
          <p:cNvPr id="5" name="Title 1"/>
          <p:cNvSpPr>
            <a:spLocks noGrp="1"/>
          </p:cNvSpPr>
          <p:nvPr>
            <p:ph type="title"/>
          </p:nvPr>
        </p:nvSpPr>
        <p:spPr>
          <a:xfrm>
            <a:off x="304800" y="304800"/>
            <a:ext cx="83820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did the Slave Trade Begin?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3276600" y="3502584"/>
            <a:ext cx="2481208" cy="33554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75000"/>
                  </a:schemeClr>
                </a:solidFill>
                <a:effectLst>
                  <a:outerShdw blurRad="41275" dist="12700" dir="12000000" algn="tl" rotWithShape="0">
                    <a:srgbClr val="000000">
                      <a:alpha val="40000"/>
                    </a:srgbClr>
                  </a:outerShdw>
                </a:effectLst>
              </a:rPr>
              <a:t>STAGE 1</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lumMod val="75000"/>
                </a:schemeClr>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304800" y="1981200"/>
            <a:ext cx="8534400" cy="4572000"/>
          </a:xfrm>
        </p:spPr>
        <p:txBody>
          <a:bodyPr/>
          <a:lstStyle/>
          <a:p>
            <a:pPr>
              <a:lnSpc>
                <a:spcPct val="90000"/>
              </a:lnSpc>
            </a:pPr>
            <a:r>
              <a:rPr lang="en-CA" dirty="0" smtClean="0">
                <a:solidFill>
                  <a:schemeClr val="accent2"/>
                </a:solidFill>
              </a:rPr>
              <a:t>Ships left Europe loaded with goods, such as guns, tools, textiles &amp; rum.</a:t>
            </a:r>
          </a:p>
          <a:p>
            <a:pPr>
              <a:lnSpc>
                <a:spcPct val="90000"/>
              </a:lnSpc>
            </a:pPr>
            <a:r>
              <a:rPr lang="en-CA" dirty="0" smtClean="0">
                <a:solidFill>
                  <a:schemeClr val="accent2"/>
                </a:solidFill>
              </a:rPr>
              <a:t>Crews with guns went ashore to capture slaves.</a:t>
            </a:r>
          </a:p>
          <a:p>
            <a:endParaRPr lang="en-US" dirty="0"/>
          </a:p>
        </p:txBody>
      </p:sp>
      <p:pic>
        <p:nvPicPr>
          <p:cNvPr id="3074" name="Picture 2" descr="C:\Documents and Settings\Henderson\Local Settings\Temporary Internet Files\Content.IE5\OOPINIE6\MC900215649[1].wmf"/>
          <p:cNvPicPr>
            <a:picLocks noChangeAspect="1" noChangeArrowheads="1"/>
          </p:cNvPicPr>
          <p:nvPr/>
        </p:nvPicPr>
        <p:blipFill>
          <a:blip r:embed="rId2" cstate="print"/>
          <a:srcRect/>
          <a:stretch>
            <a:fillRect/>
          </a:stretch>
        </p:blipFill>
        <p:spPr bwMode="auto">
          <a:xfrm>
            <a:off x="5029200" y="4038600"/>
            <a:ext cx="2379663" cy="2519363"/>
          </a:xfrm>
          <a:prstGeom prst="rect">
            <a:avLst/>
          </a:prstGeom>
          <a:noFill/>
        </p:spPr>
      </p:pic>
      <p:pic>
        <p:nvPicPr>
          <p:cNvPr id="3076" name="Picture 4" descr="C:\Documents and Settings\Henderson\Local Settings\Temporary Internet Files\Content.IE5\EC3L8ZA2\MC900013187[1].wmf"/>
          <p:cNvPicPr>
            <a:picLocks noChangeAspect="1" noChangeArrowheads="1"/>
          </p:cNvPicPr>
          <p:nvPr/>
        </p:nvPicPr>
        <p:blipFill>
          <a:blip r:embed="rId3" cstate="print"/>
          <a:srcRect/>
          <a:stretch>
            <a:fillRect/>
          </a:stretch>
        </p:blipFill>
        <p:spPr bwMode="auto">
          <a:xfrm>
            <a:off x="2514600" y="4724400"/>
            <a:ext cx="2391103" cy="1600200"/>
          </a:xfrm>
          <a:prstGeom prst="rect">
            <a:avLst/>
          </a:prstGeom>
          <a:noFill/>
        </p:spPr>
      </p:pic>
      <p:pic>
        <p:nvPicPr>
          <p:cNvPr id="3079" name="Picture 7" descr="C:\Documents and Settings\Henderson\Local Settings\Temporary Internet Files\Content.IE5\PNYUQGU1\MC900234466[1].wmf"/>
          <p:cNvPicPr>
            <a:picLocks noChangeAspect="1" noChangeArrowheads="1"/>
          </p:cNvPicPr>
          <p:nvPr/>
        </p:nvPicPr>
        <p:blipFill>
          <a:blip r:embed="rId4" cstate="print"/>
          <a:srcRect/>
          <a:stretch>
            <a:fillRect/>
          </a:stretch>
        </p:blipFill>
        <p:spPr bwMode="auto">
          <a:xfrm>
            <a:off x="0" y="4636542"/>
            <a:ext cx="2590800" cy="2221458"/>
          </a:xfrm>
          <a:prstGeom prst="rect">
            <a:avLst/>
          </a:prstGeom>
          <a:noFill/>
        </p:spPr>
      </p:pic>
      <p:pic>
        <p:nvPicPr>
          <p:cNvPr id="3080" name="Picture 8" descr="C:\Documents and Settings\Henderson\Local Settings\Temporary Internet Files\Content.IE5\OOPINIE6\MC900014684[1].wmf"/>
          <p:cNvPicPr>
            <a:picLocks noChangeAspect="1" noChangeArrowheads="1"/>
          </p:cNvPicPr>
          <p:nvPr/>
        </p:nvPicPr>
        <p:blipFill>
          <a:blip r:embed="rId5" cstate="print"/>
          <a:srcRect/>
          <a:stretch>
            <a:fillRect/>
          </a:stretch>
        </p:blipFill>
        <p:spPr bwMode="auto">
          <a:xfrm>
            <a:off x="7621588" y="4527550"/>
            <a:ext cx="1057275" cy="17192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4648200" cy="6019800"/>
          </a:xfrm>
        </p:spPr>
        <p:txBody>
          <a:bodyPr/>
          <a:lstStyle/>
          <a:p>
            <a:pPr algn="ctr">
              <a:lnSpc>
                <a:spcPct val="90000"/>
              </a:lnSpc>
            </a:pPr>
            <a:r>
              <a:rPr lang="en-CA" b="1" dirty="0" smtClean="0">
                <a:solidFill>
                  <a:schemeClr val="accent2"/>
                </a:solidFill>
              </a:rPr>
              <a:t>Slaves were obtained by:</a:t>
            </a:r>
          </a:p>
          <a:p>
            <a:pPr lvl="1">
              <a:lnSpc>
                <a:spcPct val="90000"/>
              </a:lnSpc>
            </a:pPr>
            <a:r>
              <a:rPr lang="en-CA" u="sng" dirty="0" smtClean="0">
                <a:solidFill>
                  <a:srgbClr val="C00000"/>
                </a:solidFill>
              </a:rPr>
              <a:t>Kidnapping</a:t>
            </a:r>
          </a:p>
          <a:p>
            <a:pPr lvl="1">
              <a:lnSpc>
                <a:spcPct val="90000"/>
              </a:lnSpc>
            </a:pPr>
            <a:r>
              <a:rPr lang="en-CA" dirty="0" smtClean="0">
                <a:solidFill>
                  <a:srgbClr val="FF0000"/>
                </a:solidFill>
              </a:rPr>
              <a:t>Trading </a:t>
            </a:r>
          </a:p>
          <a:p>
            <a:pPr lvl="1">
              <a:lnSpc>
                <a:spcPct val="90000"/>
              </a:lnSpc>
            </a:pPr>
            <a:r>
              <a:rPr lang="en-CA" dirty="0" smtClean="0">
                <a:solidFill>
                  <a:srgbClr val="FFC000"/>
                </a:solidFill>
              </a:rPr>
              <a:t>People were given by chiefs as tributes (gifts)</a:t>
            </a:r>
          </a:p>
          <a:p>
            <a:pPr lvl="1">
              <a:lnSpc>
                <a:spcPct val="90000"/>
              </a:lnSpc>
            </a:pPr>
            <a:r>
              <a:rPr lang="en-CA" dirty="0" smtClean="0">
                <a:solidFill>
                  <a:srgbClr val="92D050"/>
                </a:solidFill>
              </a:rPr>
              <a:t>Chiefs would send people who were in debt</a:t>
            </a:r>
          </a:p>
          <a:p>
            <a:pPr lvl="1">
              <a:lnSpc>
                <a:spcPct val="90000"/>
              </a:lnSpc>
            </a:pPr>
            <a:r>
              <a:rPr lang="en-CA" dirty="0" smtClean="0">
                <a:solidFill>
                  <a:srgbClr val="00B0F0"/>
                </a:solidFill>
              </a:rPr>
              <a:t>Chiefs would send criminals through judicial process</a:t>
            </a:r>
          </a:p>
          <a:p>
            <a:pPr lvl="1">
              <a:lnSpc>
                <a:spcPct val="90000"/>
              </a:lnSpc>
            </a:pPr>
            <a:r>
              <a:rPr lang="en-CA" dirty="0" smtClean="0">
                <a:solidFill>
                  <a:srgbClr val="7030A0"/>
                </a:solidFill>
              </a:rPr>
              <a:t>Prisoners of tribal wars were also sent.</a:t>
            </a:r>
            <a:endParaRPr lang="en-US" dirty="0">
              <a:solidFill>
                <a:srgbClr val="7030A0"/>
              </a:solidFill>
            </a:endParaRPr>
          </a:p>
        </p:txBody>
      </p:sp>
      <p:pic>
        <p:nvPicPr>
          <p:cNvPr id="4" name="Picture 11" descr="Swann">
            <a:hlinkClick r:id="rId2"/>
          </p:cNvPr>
          <p:cNvPicPr>
            <a:picLocks noChangeAspect="1" noChangeArrowheads="1"/>
          </p:cNvPicPr>
          <p:nvPr/>
        </p:nvPicPr>
        <p:blipFill>
          <a:blip r:embed="rId3" cstate="print"/>
          <a:srcRect/>
          <a:stretch>
            <a:fillRect/>
          </a:stretch>
        </p:blipFill>
        <p:spPr bwMode="auto">
          <a:xfrm>
            <a:off x="5791200" y="4443984"/>
            <a:ext cx="3352800" cy="2414016"/>
          </a:xfrm>
          <a:prstGeom prst="rect">
            <a:avLst/>
          </a:prstGeom>
          <a:noFill/>
          <a:ln>
            <a:solidFill>
              <a:srgbClr val="7030A0"/>
            </a:solidFill>
          </a:ln>
        </p:spPr>
      </p:pic>
      <p:pic>
        <p:nvPicPr>
          <p:cNvPr id="5" name="Picture 9" descr="LCP-16">
            <a:hlinkClick r:id="rId4"/>
          </p:cNvPr>
          <p:cNvPicPr>
            <a:picLocks noChangeAspect="1" noChangeArrowheads="1"/>
          </p:cNvPicPr>
          <p:nvPr/>
        </p:nvPicPr>
        <p:blipFill>
          <a:blip r:embed="rId5" cstate="print"/>
          <a:srcRect/>
          <a:stretch>
            <a:fillRect/>
          </a:stretch>
        </p:blipFill>
        <p:spPr bwMode="auto">
          <a:xfrm>
            <a:off x="4876800" y="2057400"/>
            <a:ext cx="2828925" cy="2608604"/>
          </a:xfrm>
          <a:prstGeom prst="rect">
            <a:avLst/>
          </a:prstGeom>
          <a:noFill/>
          <a:ln>
            <a:solidFill>
              <a:srgbClr val="00B0F0"/>
            </a:solidFill>
          </a:ln>
        </p:spPr>
      </p:pic>
      <p:pic>
        <p:nvPicPr>
          <p:cNvPr id="6" name="Picture 7" descr="C010">
            <a:hlinkClick r:id="rId6"/>
          </p:cNvPr>
          <p:cNvPicPr>
            <a:picLocks noChangeAspect="1" noChangeArrowheads="1"/>
          </p:cNvPicPr>
          <p:nvPr/>
        </p:nvPicPr>
        <p:blipFill>
          <a:blip r:embed="rId7" cstate="print"/>
          <a:srcRect/>
          <a:stretch>
            <a:fillRect/>
          </a:stretch>
        </p:blipFill>
        <p:spPr bwMode="auto">
          <a:xfrm>
            <a:off x="5941391" y="0"/>
            <a:ext cx="3202609" cy="2209800"/>
          </a:xfrm>
          <a:prstGeom prst="rect">
            <a:avLst/>
          </a:prstGeom>
          <a:noFill/>
          <a:ln>
            <a:solidFill>
              <a:srgbClr val="FFC000"/>
            </a:solidFill>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2" end="2"/>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3" end="3"/>
                                            </p:txEl>
                                          </p:spTgt>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4" end="4"/>
                                            </p:txEl>
                                          </p:spTgt>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5" end="5"/>
                                            </p:txEl>
                                          </p:spTgt>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020">
            <a:hlinkClick r:id="rId2"/>
          </p:cNvPr>
          <p:cNvPicPr>
            <a:picLocks noChangeAspect="1" noChangeArrowheads="1"/>
          </p:cNvPicPr>
          <p:nvPr/>
        </p:nvPicPr>
        <p:blipFill>
          <a:blip r:embed="rId3" cstate="print"/>
          <a:srcRect/>
          <a:stretch>
            <a:fillRect/>
          </a:stretch>
        </p:blipFill>
        <p:spPr bwMode="auto">
          <a:xfrm>
            <a:off x="4964468" y="1295400"/>
            <a:ext cx="4179532" cy="3124200"/>
          </a:xfrm>
          <a:prstGeom prst="rect">
            <a:avLst/>
          </a:prstGeom>
          <a:noFill/>
          <a:ln>
            <a:solidFill>
              <a:schemeClr val="accent1">
                <a:lumMod val="50000"/>
              </a:schemeClr>
            </a:solidFill>
          </a:ln>
        </p:spPr>
      </p:pic>
      <p:sp>
        <p:nvSpPr>
          <p:cNvPr id="2" name="Title 1"/>
          <p:cNvSpPr>
            <a:spLocks noGrp="1"/>
          </p:cNvSpPr>
          <p:nvPr>
            <p:ph type="title"/>
          </p:nvPr>
        </p:nvSpPr>
        <p:spPr>
          <a:xfrm>
            <a:off x="304800" y="381000"/>
            <a:ext cx="85344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latin typeface="Arial Black" pitchFamily="34" charset="0"/>
              </a:rPr>
              <a:t>Forced Participation</a:t>
            </a:r>
            <a:endParaRPr lang="en-US" dirty="0">
              <a:latin typeface="Arial Black" pitchFamily="34" charset="0"/>
            </a:endParaRPr>
          </a:p>
        </p:txBody>
      </p:sp>
      <p:sp>
        <p:nvSpPr>
          <p:cNvPr id="3" name="Content Placeholder 2"/>
          <p:cNvSpPr>
            <a:spLocks noGrp="1"/>
          </p:cNvSpPr>
          <p:nvPr>
            <p:ph idx="1"/>
          </p:nvPr>
        </p:nvSpPr>
        <p:spPr>
          <a:xfrm>
            <a:off x="0" y="1752600"/>
            <a:ext cx="4800600" cy="4343400"/>
          </a:xfrm>
        </p:spPr>
        <p:txBody>
          <a:bodyPr/>
          <a:lstStyle/>
          <a:p>
            <a:pPr>
              <a:lnSpc>
                <a:spcPct val="80000"/>
              </a:lnSpc>
              <a:buFontTx/>
              <a:buNone/>
            </a:pPr>
            <a:r>
              <a:rPr lang="en-CA" sz="2800" dirty="0" smtClean="0"/>
              <a:t>	</a:t>
            </a:r>
            <a:r>
              <a:rPr lang="en-CA" sz="2800" dirty="0" smtClean="0">
                <a:solidFill>
                  <a:srgbClr val="7030A0"/>
                </a:solidFill>
              </a:rPr>
              <a:t>African Chiefs did resist in the beginning; however, they needed weapons for defence.</a:t>
            </a:r>
          </a:p>
          <a:p>
            <a:pPr>
              <a:lnSpc>
                <a:spcPct val="80000"/>
              </a:lnSpc>
              <a:buFontTx/>
              <a:buNone/>
            </a:pPr>
            <a:endParaRPr lang="en-CA" sz="2800" dirty="0" smtClean="0">
              <a:solidFill>
                <a:schemeClr val="accent2"/>
              </a:solidFill>
            </a:endParaRPr>
          </a:p>
          <a:p>
            <a:pPr>
              <a:lnSpc>
                <a:spcPct val="80000"/>
              </a:lnSpc>
              <a:buFontTx/>
              <a:buNone/>
            </a:pPr>
            <a:r>
              <a:rPr lang="en-CA" sz="2800" dirty="0" smtClean="0">
                <a:solidFill>
                  <a:srgbClr val="FF0000"/>
                </a:solidFill>
              </a:rPr>
              <a:t>	</a:t>
            </a:r>
            <a:r>
              <a:rPr lang="en-CA" sz="2800" dirty="0" smtClean="0">
                <a:solidFill>
                  <a:schemeClr val="accent6">
                    <a:lumMod val="75000"/>
                  </a:schemeClr>
                </a:solidFill>
              </a:rPr>
              <a:t>The Europeans were too powerful; therefore, any effort to resistance was unsuccessful</a:t>
            </a:r>
          </a:p>
          <a:p>
            <a:pPr>
              <a:lnSpc>
                <a:spcPct val="80000"/>
              </a:lnSpc>
              <a:buFontTx/>
              <a:buNone/>
            </a:pPr>
            <a:endParaRPr lang="en-CA" sz="2800" dirty="0" smtClean="0">
              <a:solidFill>
                <a:schemeClr val="accent2"/>
              </a:solidFill>
            </a:endParaRPr>
          </a:p>
          <a:p>
            <a:pPr>
              <a:lnSpc>
                <a:spcPct val="80000"/>
              </a:lnSpc>
              <a:buFontTx/>
              <a:buNone/>
            </a:pPr>
            <a:r>
              <a:rPr lang="en-CA" sz="2800" dirty="0" smtClean="0">
                <a:solidFill>
                  <a:schemeClr val="accent2"/>
                </a:solidFill>
              </a:rPr>
              <a:t>	</a:t>
            </a:r>
            <a:r>
              <a:rPr lang="en-CA" sz="2800" dirty="0" smtClean="0">
                <a:solidFill>
                  <a:schemeClr val="accent1">
                    <a:lumMod val="50000"/>
                  </a:schemeClr>
                </a:solidFill>
              </a:rPr>
              <a:t>If </a:t>
            </a:r>
            <a:r>
              <a:rPr lang="en-CA" sz="2800" smtClean="0">
                <a:solidFill>
                  <a:schemeClr val="accent1">
                    <a:lumMod val="50000"/>
                  </a:schemeClr>
                </a:solidFill>
              </a:rPr>
              <a:t>chiefs </a:t>
            </a:r>
            <a:r>
              <a:rPr lang="en-CA" sz="2800" smtClean="0">
                <a:solidFill>
                  <a:schemeClr val="accent1">
                    <a:lumMod val="50000"/>
                  </a:schemeClr>
                </a:solidFill>
              </a:rPr>
              <a:t>didn’t </a:t>
            </a:r>
            <a:r>
              <a:rPr lang="en-CA" sz="2800" dirty="0" smtClean="0">
                <a:solidFill>
                  <a:schemeClr val="accent1">
                    <a:lumMod val="50000"/>
                  </a:schemeClr>
                </a:solidFill>
              </a:rPr>
              <a:t>supply slaves, they were </a:t>
            </a:r>
            <a:r>
              <a:rPr lang="en-CA" sz="2800" u="sng" dirty="0" smtClean="0">
                <a:solidFill>
                  <a:schemeClr val="accent1">
                    <a:lumMod val="50000"/>
                  </a:schemeClr>
                </a:solidFill>
              </a:rPr>
              <a:t>threatened to be taken as slaves</a:t>
            </a:r>
            <a:r>
              <a:rPr lang="en-CA" sz="2800" dirty="0" smtClean="0">
                <a:solidFill>
                  <a:schemeClr val="accent1">
                    <a:lumMod val="50000"/>
                  </a:schemeClr>
                </a:solidFill>
              </a:rPr>
              <a:t>.</a:t>
            </a:r>
          </a:p>
          <a:p>
            <a:endParaRPr lang="en-US" sz="2800" dirty="0"/>
          </a:p>
        </p:txBody>
      </p:sp>
      <p:pic>
        <p:nvPicPr>
          <p:cNvPr id="5" name="Picture 7" descr="C018">
            <a:hlinkClick r:id="rId4"/>
          </p:cNvPr>
          <p:cNvPicPr>
            <a:picLocks noChangeAspect="1" noChangeArrowheads="1"/>
          </p:cNvPicPr>
          <p:nvPr/>
        </p:nvPicPr>
        <p:blipFill>
          <a:blip r:embed="rId5" cstate="print"/>
          <a:srcRect/>
          <a:stretch>
            <a:fillRect/>
          </a:stretch>
        </p:blipFill>
        <p:spPr bwMode="auto">
          <a:xfrm>
            <a:off x="5334000" y="4038600"/>
            <a:ext cx="3810000" cy="2819400"/>
          </a:xfrm>
          <a:prstGeom prst="rect">
            <a:avLst/>
          </a:prstGeom>
          <a:noFill/>
          <a:ln>
            <a:solidFill>
              <a:srgbClr val="7030A0"/>
            </a:solidFill>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1" name="Picture 13" descr="world_cont"/>
          <p:cNvPicPr preferRelativeResize="0">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12293" name="Freeform 5">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2294" name="Text Box 6"/>
          <p:cNvSpPr txBox="1">
            <a:spLocks noChangeArrowheads="1"/>
          </p:cNvSpPr>
          <p:nvPr/>
        </p:nvSpPr>
        <p:spPr bwMode="auto">
          <a:xfrm>
            <a:off x="0" y="-42863"/>
            <a:ext cx="2895600" cy="2330451"/>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US" sz="2400">
                <a:solidFill>
                  <a:srgbClr val="000000"/>
                </a:solidFill>
              </a:rPr>
              <a:t>The </a:t>
            </a:r>
            <a:r>
              <a:rPr lang="en-US" sz="2400" b="1">
                <a:solidFill>
                  <a:srgbClr val="000000"/>
                </a:solidFill>
              </a:rPr>
              <a:t>Triangular Trade</a:t>
            </a:r>
            <a:r>
              <a:rPr lang="en-US" sz="2400">
                <a:solidFill>
                  <a:srgbClr val="000000"/>
                </a:solidFill>
              </a:rPr>
              <a:t> was a trade route between three different places. What were they?</a:t>
            </a:r>
          </a:p>
          <a:p>
            <a:pPr eaLnBrk="0" fontAlgn="base" hangingPunct="0">
              <a:spcBef>
                <a:spcPct val="50000"/>
              </a:spcBef>
              <a:spcAft>
                <a:spcPct val="0"/>
              </a:spcAft>
            </a:pPr>
            <a:r>
              <a:rPr lang="en-US">
                <a:solidFill>
                  <a:srgbClr val="808080"/>
                </a:solidFill>
              </a:rPr>
              <a:t>Click on one of the places</a:t>
            </a:r>
            <a:endParaRPr lang="en-US" sz="2400">
              <a:solidFill>
                <a:srgbClr val="000000"/>
              </a:solidFill>
            </a:endParaRPr>
          </a:p>
        </p:txBody>
      </p:sp>
      <p:sp>
        <p:nvSpPr>
          <p:cNvPr id="12296" name="Freeform 8">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STAGE 2</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81000" y="1828800"/>
            <a:ext cx="8458200" cy="4724400"/>
          </a:xfrm>
        </p:spPr>
        <p:txBody>
          <a:bodyPr/>
          <a:lstStyle/>
          <a:p>
            <a:r>
              <a:rPr lang="en-US" sz="2800" dirty="0" smtClean="0"/>
              <a:t>Africans would be put on the ships in chains and would sail to the Indies or American colonies.</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752600" y="2851946"/>
            <a:ext cx="5348288" cy="400605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4495800" cy="6400800"/>
          </a:xfrm>
        </p:spPr>
        <p:txBody>
          <a:bodyPr/>
          <a:lstStyle/>
          <a:p>
            <a:r>
              <a:rPr lang="en-CA" sz="2800" u="sng" dirty="0" smtClean="0">
                <a:solidFill>
                  <a:schemeClr val="accent2"/>
                </a:solidFill>
              </a:rPr>
              <a:t>“Loose packing” </a:t>
            </a:r>
            <a:r>
              <a:rPr lang="en-CA" sz="2800" dirty="0" smtClean="0">
                <a:solidFill>
                  <a:schemeClr val="accent2"/>
                </a:solidFill>
              </a:rPr>
              <a:t>meant that the captains would take on board fewer slaves in hope to reduce sickness and death.</a:t>
            </a:r>
          </a:p>
          <a:p>
            <a:pPr>
              <a:buNone/>
            </a:pPr>
            <a:endParaRPr lang="en-CA" sz="2800" dirty="0" smtClean="0">
              <a:solidFill>
                <a:schemeClr val="accent2"/>
              </a:solidFill>
            </a:endParaRPr>
          </a:p>
          <a:p>
            <a:r>
              <a:rPr lang="en-CA" sz="2800" u="sng" dirty="0" smtClean="0">
                <a:solidFill>
                  <a:schemeClr val="accent5">
                    <a:lumMod val="50000"/>
                  </a:schemeClr>
                </a:solidFill>
              </a:rPr>
              <a:t>“Tight packing” </a:t>
            </a:r>
            <a:r>
              <a:rPr lang="en-CA" sz="2800" dirty="0" smtClean="0">
                <a:solidFill>
                  <a:schemeClr val="accent5">
                    <a:lumMod val="50000"/>
                  </a:schemeClr>
                </a:solidFill>
              </a:rPr>
              <a:t>meant that the captains would carry as many slaves as their ship could hold, as they believed that many blacks would die on the voyage anyway </a:t>
            </a:r>
            <a:endParaRPr lang="en-US" sz="2800" dirty="0" smtClean="0">
              <a:solidFill>
                <a:schemeClr val="accent5">
                  <a:lumMod val="50000"/>
                </a:schemeClr>
              </a:solidFill>
            </a:endParaRPr>
          </a:p>
          <a:p>
            <a:endParaRPr lang="en-US" sz="2800" dirty="0"/>
          </a:p>
        </p:txBody>
      </p:sp>
      <p:pic>
        <p:nvPicPr>
          <p:cNvPr id="4" name="Picture 7" descr="E014">
            <a:hlinkClick r:id="rId2"/>
          </p:cNvPr>
          <p:cNvPicPr>
            <a:picLocks noChangeAspect="1" noChangeArrowheads="1"/>
          </p:cNvPicPr>
          <p:nvPr/>
        </p:nvPicPr>
        <p:blipFill>
          <a:blip r:embed="rId3" cstate="print"/>
          <a:srcRect l="1818" t="4000" r="1818" b="4000"/>
          <a:stretch>
            <a:fillRect/>
          </a:stretch>
        </p:blipFill>
        <p:spPr bwMode="auto">
          <a:xfrm>
            <a:off x="5105400" y="3352800"/>
            <a:ext cx="4038600" cy="3505200"/>
          </a:xfrm>
          <a:prstGeom prst="rect">
            <a:avLst/>
          </a:prstGeom>
          <a:noFill/>
          <a:ln w="9525">
            <a:solidFill>
              <a:schemeClr val="accent1">
                <a:lumMod val="50000"/>
              </a:schemeClr>
            </a:solidFill>
            <a:miter lim="800000"/>
            <a:headEnd/>
            <a:tailEnd/>
          </a:ln>
        </p:spPr>
      </p:pic>
      <p:pic>
        <p:nvPicPr>
          <p:cNvPr id="5" name="Picture 11" descr="E027">
            <a:hlinkClick r:id="rId4"/>
          </p:cNvPr>
          <p:cNvPicPr>
            <a:picLocks noChangeAspect="1" noChangeArrowheads="1"/>
          </p:cNvPicPr>
          <p:nvPr/>
        </p:nvPicPr>
        <p:blipFill>
          <a:blip r:embed="rId5" cstate="print"/>
          <a:srcRect/>
          <a:stretch>
            <a:fillRect/>
          </a:stretch>
        </p:blipFill>
        <p:spPr bwMode="auto">
          <a:xfrm>
            <a:off x="6629400" y="0"/>
            <a:ext cx="2514600" cy="3810000"/>
          </a:xfrm>
          <a:prstGeom prst="rect">
            <a:avLst/>
          </a:prstGeom>
          <a:noFill/>
          <a:ln w="9525">
            <a:solidFill>
              <a:schemeClr val="accent1">
                <a:lumMod val="50000"/>
              </a:schemeClr>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4191000" cy="5638800"/>
          </a:xfrm>
        </p:spPr>
        <p:txBody>
          <a:bodyPr/>
          <a:lstStyle/>
          <a:p>
            <a:r>
              <a:rPr lang="en-US" dirty="0" smtClean="0"/>
              <a:t>In some tribes, Africans believed that if they died, their spirit would go back to rest in Africa so some would </a:t>
            </a:r>
            <a:r>
              <a:rPr lang="en-US" u="sng" dirty="0" smtClean="0"/>
              <a:t>purposefully throw themselves overboard </a:t>
            </a:r>
            <a:r>
              <a:rPr lang="en-US" dirty="0" smtClean="0"/>
              <a:t>hoping to die and go home to Africa.</a:t>
            </a:r>
            <a:endParaRPr lang="en-US" dirty="0"/>
          </a:p>
        </p:txBody>
      </p:sp>
      <p:pic>
        <p:nvPicPr>
          <p:cNvPr id="4" name="Picture 9" descr="Trade-3">
            <a:hlinkClick r:id="rId2"/>
          </p:cNvPr>
          <p:cNvPicPr>
            <a:picLocks noChangeAspect="1" noChangeArrowheads="1"/>
          </p:cNvPicPr>
          <p:nvPr/>
        </p:nvPicPr>
        <p:blipFill>
          <a:blip r:embed="rId3" cstate="print"/>
          <a:srcRect/>
          <a:stretch>
            <a:fillRect/>
          </a:stretch>
        </p:blipFill>
        <p:spPr bwMode="auto">
          <a:xfrm>
            <a:off x="4870450" y="609600"/>
            <a:ext cx="3968750" cy="5715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STAGE 3</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a:xfrm>
            <a:off x="381000" y="1752600"/>
            <a:ext cx="8458200" cy="4800600"/>
          </a:xfrm>
        </p:spPr>
        <p:txBody>
          <a:bodyPr/>
          <a:lstStyle/>
          <a:p>
            <a:pPr eaLnBrk="1" hangingPunct="1">
              <a:lnSpc>
                <a:spcPct val="90000"/>
              </a:lnSpc>
            </a:pPr>
            <a:r>
              <a:rPr lang="en-CA" dirty="0" smtClean="0">
                <a:solidFill>
                  <a:schemeClr val="accent6">
                    <a:lumMod val="50000"/>
                  </a:schemeClr>
                </a:solidFill>
              </a:rPr>
              <a:t>Africans would be </a:t>
            </a:r>
            <a:r>
              <a:rPr lang="en-CA" u="sng" dirty="0" smtClean="0">
                <a:solidFill>
                  <a:schemeClr val="accent6">
                    <a:lumMod val="50000"/>
                  </a:schemeClr>
                </a:solidFill>
              </a:rPr>
              <a:t>sold at auctions</a:t>
            </a:r>
            <a:r>
              <a:rPr lang="en-CA" dirty="0" smtClean="0">
                <a:solidFill>
                  <a:schemeClr val="accent6">
                    <a:lumMod val="50000"/>
                  </a:schemeClr>
                </a:solidFill>
              </a:rPr>
              <a:t> in the Americas</a:t>
            </a:r>
          </a:p>
          <a:p>
            <a:pPr eaLnBrk="1" hangingPunct="1">
              <a:lnSpc>
                <a:spcPct val="90000"/>
              </a:lnSpc>
            </a:pPr>
            <a:r>
              <a:rPr lang="en-CA" dirty="0" smtClean="0">
                <a:solidFill>
                  <a:schemeClr val="accent6">
                    <a:lumMod val="75000"/>
                  </a:schemeClr>
                </a:solidFill>
              </a:rPr>
              <a:t>The ships’ captains would use the $ from their sale to buy a 3</a:t>
            </a:r>
            <a:r>
              <a:rPr lang="en-CA" baseline="30000" dirty="0" smtClean="0">
                <a:solidFill>
                  <a:schemeClr val="accent6">
                    <a:lumMod val="75000"/>
                  </a:schemeClr>
                </a:solidFill>
              </a:rPr>
              <a:t>rd</a:t>
            </a:r>
            <a:r>
              <a:rPr lang="en-CA" dirty="0" smtClean="0">
                <a:solidFill>
                  <a:schemeClr val="accent6">
                    <a:lumMod val="75000"/>
                  </a:schemeClr>
                </a:solidFill>
              </a:rPr>
              <a:t> cargo of </a:t>
            </a:r>
            <a:r>
              <a:rPr lang="en-CA" u="sng" dirty="0" smtClean="0">
                <a:solidFill>
                  <a:schemeClr val="accent6">
                    <a:lumMod val="75000"/>
                  </a:schemeClr>
                </a:solidFill>
              </a:rPr>
              <a:t>raw materials</a:t>
            </a:r>
            <a:r>
              <a:rPr lang="en-CA" dirty="0" smtClean="0">
                <a:solidFill>
                  <a:schemeClr val="accent6">
                    <a:lumMod val="75000"/>
                  </a:schemeClr>
                </a:solidFill>
              </a:rPr>
              <a:t>:  sugar, spices or tobacco.  </a:t>
            </a:r>
          </a:p>
          <a:p>
            <a:pPr eaLnBrk="1" hangingPunct="1">
              <a:lnSpc>
                <a:spcPct val="90000"/>
              </a:lnSpc>
            </a:pPr>
            <a:r>
              <a:rPr lang="en-CA" dirty="0" smtClean="0">
                <a:solidFill>
                  <a:schemeClr val="accent2"/>
                </a:solidFill>
              </a:rPr>
              <a:t>They sold this for a further large profit in </a:t>
            </a:r>
            <a:r>
              <a:rPr lang="en-CA" u="sng" dirty="0" smtClean="0">
                <a:solidFill>
                  <a:schemeClr val="accent2"/>
                </a:solidFill>
              </a:rPr>
              <a:t>Europe</a:t>
            </a:r>
            <a:r>
              <a:rPr lang="en-CA" dirty="0" smtClean="0">
                <a:solidFill>
                  <a:schemeClr val="accent2"/>
                </a:solidFill>
              </a:rPr>
              <a:t>.</a:t>
            </a:r>
          </a:p>
          <a:p>
            <a:pPr eaLnBrk="1" hangingPunct="1">
              <a:lnSpc>
                <a:spcPct val="90000"/>
              </a:lnSpc>
            </a:pPr>
            <a:r>
              <a:rPr lang="en-CA" dirty="0" smtClean="0">
                <a:solidFill>
                  <a:schemeClr val="accent6">
                    <a:lumMod val="60000"/>
                    <a:lumOff val="40000"/>
                  </a:schemeClr>
                </a:solidFill>
              </a:rPr>
              <a:t>In Europe, they would convert the raw materials into </a:t>
            </a:r>
            <a:r>
              <a:rPr lang="en-CA" u="sng" dirty="0" smtClean="0">
                <a:solidFill>
                  <a:schemeClr val="accent6">
                    <a:lumMod val="60000"/>
                    <a:lumOff val="40000"/>
                  </a:schemeClr>
                </a:solidFill>
              </a:rPr>
              <a:t>finished product</a:t>
            </a:r>
            <a:r>
              <a:rPr lang="en-CA" dirty="0" smtClean="0">
                <a:solidFill>
                  <a:schemeClr val="accent6">
                    <a:lumMod val="60000"/>
                    <a:lumOff val="40000"/>
                  </a:schemeClr>
                </a:solidFill>
              </a:rPr>
              <a:t>.</a:t>
            </a:r>
            <a:endParaRPr lang="en-US" dirty="0" smtClean="0">
              <a:solidFill>
                <a:schemeClr val="accent6">
                  <a:lumMod val="60000"/>
                  <a:lumOff val="40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uction_Richd_1861">
            <a:hlinkClick r:id="rId2"/>
          </p:cNvPr>
          <p:cNvPicPr>
            <a:picLocks noChangeAspect="1" noChangeArrowheads="1"/>
          </p:cNvPicPr>
          <p:nvPr/>
        </p:nvPicPr>
        <p:blipFill>
          <a:blip r:embed="rId3" cstate="print"/>
          <a:srcRect/>
          <a:stretch>
            <a:fillRect/>
          </a:stretch>
        </p:blipFill>
        <p:spPr bwMode="auto">
          <a:xfrm>
            <a:off x="0" y="-1"/>
            <a:ext cx="4648200" cy="3555873"/>
          </a:xfrm>
          <a:prstGeom prst="rect">
            <a:avLst/>
          </a:prstGeom>
          <a:noFill/>
          <a:ln w="9525">
            <a:noFill/>
            <a:miter lim="800000"/>
            <a:headEnd/>
            <a:tailEnd/>
          </a:ln>
        </p:spPr>
      </p:pic>
      <p:pic>
        <p:nvPicPr>
          <p:cNvPr id="5" name="Picture 9" descr="Blake2">
            <a:hlinkClick r:id="rId4"/>
          </p:cNvPr>
          <p:cNvPicPr>
            <a:picLocks noChangeAspect="1" noChangeArrowheads="1"/>
          </p:cNvPicPr>
          <p:nvPr/>
        </p:nvPicPr>
        <p:blipFill>
          <a:blip r:embed="rId5" cstate="print"/>
          <a:srcRect/>
          <a:stretch>
            <a:fillRect/>
          </a:stretch>
        </p:blipFill>
        <p:spPr bwMode="auto">
          <a:xfrm>
            <a:off x="0" y="3586353"/>
            <a:ext cx="4724400" cy="3271647"/>
          </a:xfrm>
          <a:prstGeom prst="rect">
            <a:avLst/>
          </a:prstGeom>
          <a:noFill/>
          <a:ln w="9525">
            <a:noFill/>
            <a:miter lim="800000"/>
            <a:headEnd/>
            <a:tailEnd/>
          </a:ln>
        </p:spPr>
      </p:pic>
      <p:pic>
        <p:nvPicPr>
          <p:cNvPr id="6" name="Picture 11" descr="cass6">
            <a:hlinkClick r:id="rId6"/>
          </p:cNvPr>
          <p:cNvPicPr>
            <a:picLocks noChangeAspect="1" noChangeArrowheads="1"/>
          </p:cNvPicPr>
          <p:nvPr/>
        </p:nvPicPr>
        <p:blipFill>
          <a:blip r:embed="rId7" cstate="print"/>
          <a:srcRect/>
          <a:stretch>
            <a:fillRect/>
          </a:stretch>
        </p:blipFill>
        <p:spPr bwMode="auto">
          <a:xfrm>
            <a:off x="4566418" y="3733801"/>
            <a:ext cx="4577582" cy="3124200"/>
          </a:xfrm>
          <a:prstGeom prst="rect">
            <a:avLst/>
          </a:prstGeom>
          <a:noFill/>
          <a:ln w="9525">
            <a:noFill/>
            <a:miter lim="800000"/>
            <a:headEnd/>
            <a:tailEnd/>
          </a:ln>
        </p:spPr>
      </p:pic>
      <p:pic>
        <p:nvPicPr>
          <p:cNvPr id="7" name="Picture 7" descr="Blake1">
            <a:hlinkClick r:id="rId8"/>
          </p:cNvPr>
          <p:cNvPicPr>
            <a:picLocks noChangeAspect="1" noChangeArrowheads="1"/>
          </p:cNvPicPr>
          <p:nvPr/>
        </p:nvPicPr>
        <p:blipFill>
          <a:blip r:embed="rId9" cstate="print"/>
          <a:srcRect/>
          <a:stretch>
            <a:fillRect/>
          </a:stretch>
        </p:blipFill>
        <p:spPr bwMode="auto">
          <a:xfrm>
            <a:off x="4381500" y="685800"/>
            <a:ext cx="4762500" cy="30480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2286000"/>
          </a:xfrm>
        </p:spPr>
        <p:txBody>
          <a:bodyPr/>
          <a:lstStyle/>
          <a:p>
            <a:r>
              <a:rPr lang="en-US" sz="4000" dirty="0" smtClean="0"/>
              <a:t>Over </a:t>
            </a:r>
            <a:r>
              <a:rPr lang="en-US" sz="4000" u="sng" dirty="0" smtClean="0"/>
              <a:t>10,000,000</a:t>
            </a:r>
            <a:r>
              <a:rPr lang="en-US" sz="4000" dirty="0" smtClean="0"/>
              <a:t> slaves were taken to North and South America between the 1500s and the 1800s.</a:t>
            </a:r>
            <a:endParaRPr lang="en-US" sz="4000" dirty="0"/>
          </a:p>
        </p:txBody>
      </p:sp>
      <p:pic>
        <p:nvPicPr>
          <p:cNvPr id="5122" name="Picture 2"/>
          <p:cNvPicPr>
            <a:picLocks noChangeAspect="1" noChangeArrowheads="1"/>
          </p:cNvPicPr>
          <p:nvPr/>
        </p:nvPicPr>
        <p:blipFill>
          <a:blip r:embed="rId2" cstate="print"/>
          <a:srcRect/>
          <a:stretch>
            <a:fillRect/>
          </a:stretch>
        </p:blipFill>
        <p:spPr bwMode="auto">
          <a:xfrm>
            <a:off x="1600200" y="2755426"/>
            <a:ext cx="5848350" cy="41025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world_cont"/>
          <p:cNvPicPr preferRelativeResize="0">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55299"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5301" name="Freeform 5">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55302" name="Text Box 6">
            <a:hlinkClick r:id="rId5" action="ppaction://hlinksldjump"/>
          </p:cNvPr>
          <p:cNvSpPr txBox="1">
            <a:spLocks noChangeArrowheads="1"/>
          </p:cNvSpPr>
          <p:nvPr/>
        </p:nvSpPr>
        <p:spPr bwMode="auto">
          <a:xfrm>
            <a:off x="0"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world_cont"/>
          <p:cNvPicPr preferRelativeResize="0">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8198" name="Text Box 6"/>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8200" name="Text Box 8"/>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Europe</a:t>
            </a:r>
            <a:endParaRPr lang="en-US" sz="2400">
              <a:solidFill>
                <a:srgbClr val="000000"/>
              </a:solidFill>
            </a:endParaRPr>
          </a:p>
        </p:txBody>
      </p:sp>
      <p:sp>
        <p:nvSpPr>
          <p:cNvPr id="8201" name="Text Box 9"/>
          <p:cNvSpPr txBox="1">
            <a:spLocks noChangeArrowheads="1"/>
          </p:cNvSpPr>
          <p:nvPr/>
        </p:nvSpPr>
        <p:spPr bwMode="auto">
          <a:xfrm>
            <a:off x="0" y="0"/>
            <a:ext cx="2133600" cy="1144588"/>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rPr>
              <a:t>Correct.</a:t>
            </a:r>
            <a:endParaRPr lang="en-US" sz="2400">
              <a:solidFill>
                <a:srgbClr val="000000"/>
              </a:solidFill>
            </a:endParaRPr>
          </a:p>
          <a:p>
            <a:pPr eaLnBrk="0" fontAlgn="base" hangingPunct="0">
              <a:spcBef>
                <a:spcPct val="50000"/>
              </a:spcBef>
              <a:spcAft>
                <a:spcPct val="0"/>
              </a:spcAft>
            </a:pPr>
            <a:r>
              <a:rPr lang="en-US">
                <a:solidFill>
                  <a:srgbClr val="808080"/>
                </a:solidFill>
              </a:rPr>
              <a:t>Click here for your next question.</a:t>
            </a:r>
            <a:endParaRPr lang="en-US" sz="2400">
              <a:solidFill>
                <a:srgbClr val="000000"/>
              </a:solidFill>
            </a:endParaRPr>
          </a:p>
        </p:txBody>
      </p:sp>
      <p:sp>
        <p:nvSpPr>
          <p:cNvPr id="8204" name="Text Box 12"/>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5" name="Picture 29" descr="world_cont"/>
          <p:cNvPicPr preferRelativeResize="0">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14341" name="Text Box 5"/>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14344" name="Text Box 8"/>
          <p:cNvSpPr txBox="1">
            <a:spLocks noChangeArrowheads="1"/>
          </p:cNvSpPr>
          <p:nvPr/>
        </p:nvSpPr>
        <p:spPr bwMode="auto">
          <a:xfrm>
            <a:off x="0" y="0"/>
            <a:ext cx="3352800" cy="1600200"/>
          </a:xfrm>
          <a:prstGeom prst="rect">
            <a:avLst/>
          </a:prstGeom>
          <a:solidFill>
            <a:schemeClr val="bg1">
              <a:alpha val="7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Which journey was known as the </a:t>
            </a:r>
            <a:r>
              <a:rPr lang="en-GB" sz="2400" b="1">
                <a:solidFill>
                  <a:srgbClr val="000000"/>
                </a:solidFill>
                <a:latin typeface="Century Gothic" pitchFamily="1" charset="0"/>
              </a:rPr>
              <a:t>middle passage</a:t>
            </a:r>
            <a:r>
              <a:rPr lang="en-GB" sz="2400">
                <a:solidFill>
                  <a:srgbClr val="000000"/>
                </a:solidFill>
                <a:latin typeface="Century Gothic" pitchFamily="1" charset="0"/>
              </a:rPr>
              <a:t>?</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the letter</a:t>
            </a:r>
            <a:r>
              <a:rPr lang="en-GB" i="1">
                <a:solidFill>
                  <a:srgbClr val="808080"/>
                </a:solidFill>
              </a:rPr>
              <a:t>…</a:t>
            </a:r>
            <a:r>
              <a:rPr lang="en-GB" i="1">
                <a:solidFill>
                  <a:srgbClr val="808080"/>
                </a:solidFill>
                <a:latin typeface="Century Gothic" pitchFamily="1" charset="0"/>
              </a:rPr>
              <a:t>.</a:t>
            </a:r>
            <a:endParaRPr lang="en-US" sz="2400" i="1">
              <a:solidFill>
                <a:srgbClr val="000000"/>
              </a:solidFill>
              <a:latin typeface="Century Gothic" pitchFamily="1" charset="0"/>
            </a:endParaRPr>
          </a:p>
        </p:txBody>
      </p:sp>
      <p:sp>
        <p:nvSpPr>
          <p:cNvPr id="14345" name="Freeform 9"/>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4347" name="Freeform 11"/>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4350" name="Freeform 14"/>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4351" name="Freeform 15"/>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4352" name="Text Box 16"/>
          <p:cNvSpPr txBox="1">
            <a:spLocks noChangeArrowheads="1"/>
          </p:cNvSpPr>
          <p:nvPr/>
        </p:nvSpPr>
        <p:spPr bwMode="auto">
          <a:xfrm>
            <a:off x="3616325" y="2057400"/>
            <a:ext cx="387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A</a:t>
            </a:r>
          </a:p>
        </p:txBody>
      </p:sp>
      <p:sp>
        <p:nvSpPr>
          <p:cNvPr id="14353" name="Text Box 17">
            <a:hlinkClick r:id="rId4" action="ppaction://hlinksldjump"/>
          </p:cNvPr>
          <p:cNvSpPr txBox="1">
            <a:spLocks noChangeArrowheads="1"/>
          </p:cNvSpPr>
          <p:nvPr/>
        </p:nvSpPr>
        <p:spPr bwMode="auto">
          <a:xfrm>
            <a:off x="5368925" y="3048000"/>
            <a:ext cx="3873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B</a:t>
            </a:r>
          </a:p>
        </p:txBody>
      </p:sp>
      <p:sp>
        <p:nvSpPr>
          <p:cNvPr id="14354" name="Text Box 18"/>
          <p:cNvSpPr txBox="1">
            <a:spLocks noChangeArrowheads="1"/>
          </p:cNvSpPr>
          <p:nvPr/>
        </p:nvSpPr>
        <p:spPr bwMode="auto">
          <a:xfrm>
            <a:off x="4419600" y="4114800"/>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2400">
              <a:solidFill>
                <a:srgbClr val="000000"/>
              </a:solidFill>
            </a:endParaRPr>
          </a:p>
        </p:txBody>
      </p:sp>
      <p:sp>
        <p:nvSpPr>
          <p:cNvPr id="14361" name="Text Box 25">
            <a:hlinkClick r:id="rId5" action="ppaction://hlinksldjump"/>
          </p:cNvPr>
          <p:cNvSpPr txBox="1">
            <a:spLocks noChangeArrowheads="1"/>
          </p:cNvSpPr>
          <p:nvPr/>
        </p:nvSpPr>
        <p:spPr bwMode="auto">
          <a:xfrm>
            <a:off x="4216400" y="3886200"/>
            <a:ext cx="40481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rPr>
              <a:t>C</a:t>
            </a:r>
          </a:p>
        </p:txBody>
      </p:sp>
      <p:sp>
        <p:nvSpPr>
          <p:cNvPr id="14363" name="Text Box 27"/>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Europe</a:t>
            </a:r>
            <a:endParaRPr lang="en-US" sz="2400">
              <a:solidFill>
                <a:srgbClr val="000000"/>
              </a:solidFill>
            </a:endParaRPr>
          </a:p>
        </p:txBody>
      </p:sp>
      <p:sp>
        <p:nvSpPr>
          <p:cNvPr id="14364" name="Freeform 28"/>
          <p:cNvSpPr>
            <a:spLocks/>
          </p:cNvSpPr>
          <p:nvPr/>
        </p:nvSpPr>
        <p:spPr bwMode="auto">
          <a:xfrm>
            <a:off x="7315200" y="57150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4366" name="Text Box 30"/>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world_cont"/>
          <p:cNvPicPr preferRelativeResize="0">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28675" name="Freeform 3">
            <a:hlinkClick r:id="rId4" action="ppaction://hlinksldjump"/>
          </p:cNvPr>
          <p:cNvSpPr>
            <a:spLocks/>
          </p:cNvSpPr>
          <p:nvPr/>
        </p:nvSpPr>
        <p:spPr bwMode="auto">
          <a:xfrm>
            <a:off x="6397625" y="2424113"/>
            <a:ext cx="2755900" cy="4491037"/>
          </a:xfrm>
          <a:custGeom>
            <a:avLst/>
            <a:gdLst/>
            <a:ahLst/>
            <a:cxnLst>
              <a:cxn ang="0">
                <a:pos x="1351" y="2799"/>
              </a:cxn>
              <a:cxn ang="0">
                <a:pos x="1380" y="2746"/>
              </a:cxn>
              <a:cxn ang="0">
                <a:pos x="1422" y="2663"/>
              </a:cxn>
              <a:cxn ang="0">
                <a:pos x="1416" y="2538"/>
              </a:cxn>
              <a:cxn ang="0">
                <a:pos x="1374" y="2319"/>
              </a:cxn>
              <a:cxn ang="0">
                <a:pos x="1274" y="2106"/>
              </a:cxn>
              <a:cxn ang="0">
                <a:pos x="1250" y="2052"/>
              </a:cxn>
              <a:cxn ang="0">
                <a:pos x="1256" y="1928"/>
              </a:cxn>
              <a:cxn ang="0">
                <a:pos x="1173" y="1709"/>
              </a:cxn>
              <a:cxn ang="0">
                <a:pos x="1049" y="1667"/>
              </a:cxn>
              <a:cxn ang="0">
                <a:pos x="977" y="1614"/>
              </a:cxn>
              <a:cxn ang="0">
                <a:pos x="924" y="1596"/>
              </a:cxn>
              <a:cxn ang="0">
                <a:pos x="788" y="1655"/>
              </a:cxn>
              <a:cxn ang="0">
                <a:pos x="403" y="1697"/>
              </a:cxn>
              <a:cxn ang="0">
                <a:pos x="243" y="1566"/>
              </a:cxn>
              <a:cxn ang="0">
                <a:pos x="201" y="1525"/>
              </a:cxn>
              <a:cxn ang="0">
                <a:pos x="154" y="1483"/>
              </a:cxn>
              <a:cxn ang="0">
                <a:pos x="59" y="1371"/>
              </a:cxn>
              <a:cxn ang="0">
                <a:pos x="29" y="1300"/>
              </a:cxn>
              <a:cxn ang="0">
                <a:pos x="17" y="1264"/>
              </a:cxn>
              <a:cxn ang="0">
                <a:pos x="41" y="1246"/>
              </a:cxn>
              <a:cxn ang="0">
                <a:pos x="11" y="1193"/>
              </a:cxn>
              <a:cxn ang="0">
                <a:pos x="23" y="1057"/>
              </a:cxn>
              <a:cxn ang="0">
                <a:pos x="0" y="914"/>
              </a:cxn>
              <a:cxn ang="0">
                <a:pos x="100" y="600"/>
              </a:cxn>
              <a:cxn ang="0">
                <a:pos x="201" y="464"/>
              </a:cxn>
              <a:cxn ang="0">
                <a:pos x="355" y="251"/>
              </a:cxn>
              <a:cxn ang="0">
                <a:pos x="539" y="97"/>
              </a:cxn>
              <a:cxn ang="0">
                <a:pos x="687" y="43"/>
              </a:cxn>
              <a:cxn ang="0">
                <a:pos x="942" y="20"/>
              </a:cxn>
              <a:cxn ang="0">
                <a:pos x="1238" y="144"/>
              </a:cxn>
              <a:cxn ang="0">
                <a:pos x="1451" y="257"/>
              </a:cxn>
              <a:cxn ang="0">
                <a:pos x="1487" y="274"/>
              </a:cxn>
              <a:cxn ang="0">
                <a:pos x="1629" y="316"/>
              </a:cxn>
              <a:cxn ang="0">
                <a:pos x="1683" y="334"/>
              </a:cxn>
              <a:cxn ang="0">
                <a:pos x="1694" y="600"/>
              </a:cxn>
              <a:cxn ang="0">
                <a:pos x="1730" y="826"/>
              </a:cxn>
              <a:cxn ang="0">
                <a:pos x="1712" y="1851"/>
              </a:cxn>
              <a:cxn ang="0">
                <a:pos x="1712" y="2189"/>
              </a:cxn>
              <a:cxn ang="0">
                <a:pos x="1712" y="2503"/>
              </a:cxn>
              <a:cxn ang="0">
                <a:pos x="1683" y="2811"/>
              </a:cxn>
              <a:cxn ang="0">
                <a:pos x="1558" y="2823"/>
              </a:cxn>
              <a:cxn ang="0">
                <a:pos x="1410" y="2811"/>
              </a:cxn>
              <a:cxn ang="0">
                <a:pos x="1363" y="2817"/>
              </a:cxn>
            </a:cxnLst>
            <a:rect l="0" t="0" r="r" b="b"/>
            <a:pathLst>
              <a:path w="1736" h="2829">
                <a:moveTo>
                  <a:pt x="1363" y="2817"/>
                </a:moveTo>
                <a:cubicBezTo>
                  <a:pt x="1359" y="2811"/>
                  <a:pt x="1349" y="2806"/>
                  <a:pt x="1351" y="2799"/>
                </a:cubicBezTo>
                <a:cubicBezTo>
                  <a:pt x="1353" y="2785"/>
                  <a:pt x="1369" y="2776"/>
                  <a:pt x="1374" y="2763"/>
                </a:cubicBezTo>
                <a:cubicBezTo>
                  <a:pt x="1376" y="2757"/>
                  <a:pt x="1376" y="2750"/>
                  <a:pt x="1380" y="2746"/>
                </a:cubicBezTo>
                <a:cubicBezTo>
                  <a:pt x="1384" y="2740"/>
                  <a:pt x="1392" y="2738"/>
                  <a:pt x="1398" y="2734"/>
                </a:cubicBezTo>
                <a:cubicBezTo>
                  <a:pt x="1405" y="2710"/>
                  <a:pt x="1413" y="2686"/>
                  <a:pt x="1422" y="2663"/>
                </a:cubicBezTo>
                <a:cubicBezTo>
                  <a:pt x="1426" y="2651"/>
                  <a:pt x="1434" y="2627"/>
                  <a:pt x="1434" y="2627"/>
                </a:cubicBezTo>
                <a:cubicBezTo>
                  <a:pt x="1426" y="2561"/>
                  <a:pt x="1433" y="2590"/>
                  <a:pt x="1416" y="2538"/>
                </a:cubicBezTo>
                <a:cubicBezTo>
                  <a:pt x="1412" y="2526"/>
                  <a:pt x="1404" y="2503"/>
                  <a:pt x="1404" y="2503"/>
                </a:cubicBezTo>
                <a:cubicBezTo>
                  <a:pt x="1422" y="2447"/>
                  <a:pt x="1387" y="2373"/>
                  <a:pt x="1374" y="2319"/>
                </a:cubicBezTo>
                <a:cubicBezTo>
                  <a:pt x="1369" y="2278"/>
                  <a:pt x="1368" y="2235"/>
                  <a:pt x="1333" y="2212"/>
                </a:cubicBezTo>
                <a:cubicBezTo>
                  <a:pt x="1320" y="2174"/>
                  <a:pt x="1297" y="2138"/>
                  <a:pt x="1274" y="2106"/>
                </a:cubicBezTo>
                <a:cubicBezTo>
                  <a:pt x="1270" y="2094"/>
                  <a:pt x="1269" y="2080"/>
                  <a:pt x="1262" y="2070"/>
                </a:cubicBezTo>
                <a:cubicBezTo>
                  <a:pt x="1258" y="2064"/>
                  <a:pt x="1252" y="2058"/>
                  <a:pt x="1250" y="2052"/>
                </a:cubicBezTo>
                <a:cubicBezTo>
                  <a:pt x="1244" y="2040"/>
                  <a:pt x="1238" y="2017"/>
                  <a:pt x="1238" y="2017"/>
                </a:cubicBezTo>
                <a:cubicBezTo>
                  <a:pt x="1251" y="1899"/>
                  <a:pt x="1234" y="2014"/>
                  <a:pt x="1256" y="1928"/>
                </a:cubicBezTo>
                <a:cubicBezTo>
                  <a:pt x="1260" y="1912"/>
                  <a:pt x="1268" y="1880"/>
                  <a:pt x="1268" y="1880"/>
                </a:cubicBezTo>
                <a:cubicBezTo>
                  <a:pt x="1259" y="1792"/>
                  <a:pt x="1265" y="1734"/>
                  <a:pt x="1173" y="1709"/>
                </a:cubicBezTo>
                <a:cubicBezTo>
                  <a:pt x="1127" y="1712"/>
                  <a:pt x="1110" y="1715"/>
                  <a:pt x="1072" y="1703"/>
                </a:cubicBezTo>
                <a:cubicBezTo>
                  <a:pt x="1064" y="1691"/>
                  <a:pt x="1060" y="1674"/>
                  <a:pt x="1049" y="1667"/>
                </a:cubicBezTo>
                <a:cubicBezTo>
                  <a:pt x="1031" y="1655"/>
                  <a:pt x="1010" y="1647"/>
                  <a:pt x="995" y="1632"/>
                </a:cubicBezTo>
                <a:cubicBezTo>
                  <a:pt x="989" y="1626"/>
                  <a:pt x="984" y="1618"/>
                  <a:pt x="977" y="1614"/>
                </a:cubicBezTo>
                <a:cubicBezTo>
                  <a:pt x="966" y="1607"/>
                  <a:pt x="953" y="1605"/>
                  <a:pt x="942" y="1602"/>
                </a:cubicBezTo>
                <a:cubicBezTo>
                  <a:pt x="936" y="1599"/>
                  <a:pt x="924" y="1596"/>
                  <a:pt x="924" y="1596"/>
                </a:cubicBezTo>
                <a:cubicBezTo>
                  <a:pt x="917" y="1597"/>
                  <a:pt x="850" y="1613"/>
                  <a:pt x="841" y="1620"/>
                </a:cubicBezTo>
                <a:cubicBezTo>
                  <a:pt x="823" y="1631"/>
                  <a:pt x="808" y="1648"/>
                  <a:pt x="788" y="1655"/>
                </a:cubicBezTo>
                <a:cubicBezTo>
                  <a:pt x="733" y="1673"/>
                  <a:pt x="764" y="1665"/>
                  <a:pt x="693" y="1673"/>
                </a:cubicBezTo>
                <a:cubicBezTo>
                  <a:pt x="592" y="1661"/>
                  <a:pt x="501" y="1686"/>
                  <a:pt x="403" y="1697"/>
                </a:cubicBezTo>
                <a:cubicBezTo>
                  <a:pt x="361" y="1692"/>
                  <a:pt x="344" y="1694"/>
                  <a:pt x="314" y="1673"/>
                </a:cubicBezTo>
                <a:cubicBezTo>
                  <a:pt x="290" y="1637"/>
                  <a:pt x="267" y="1601"/>
                  <a:pt x="243" y="1566"/>
                </a:cubicBezTo>
                <a:cubicBezTo>
                  <a:pt x="235" y="1554"/>
                  <a:pt x="232" y="1535"/>
                  <a:pt x="219" y="1531"/>
                </a:cubicBezTo>
                <a:cubicBezTo>
                  <a:pt x="213" y="1529"/>
                  <a:pt x="201" y="1525"/>
                  <a:pt x="201" y="1525"/>
                </a:cubicBezTo>
                <a:cubicBezTo>
                  <a:pt x="197" y="1519"/>
                  <a:pt x="194" y="1511"/>
                  <a:pt x="189" y="1507"/>
                </a:cubicBezTo>
                <a:cubicBezTo>
                  <a:pt x="178" y="1497"/>
                  <a:pt x="154" y="1483"/>
                  <a:pt x="154" y="1483"/>
                </a:cubicBezTo>
                <a:cubicBezTo>
                  <a:pt x="133" y="1453"/>
                  <a:pt x="112" y="1420"/>
                  <a:pt x="83" y="1400"/>
                </a:cubicBezTo>
                <a:cubicBezTo>
                  <a:pt x="71" y="1366"/>
                  <a:pt x="86" y="1398"/>
                  <a:pt x="59" y="1371"/>
                </a:cubicBezTo>
                <a:cubicBezTo>
                  <a:pt x="44" y="1356"/>
                  <a:pt x="41" y="1334"/>
                  <a:pt x="35" y="1317"/>
                </a:cubicBezTo>
                <a:cubicBezTo>
                  <a:pt x="33" y="1311"/>
                  <a:pt x="30" y="1305"/>
                  <a:pt x="29" y="1300"/>
                </a:cubicBezTo>
                <a:cubicBezTo>
                  <a:pt x="26" y="1294"/>
                  <a:pt x="25" y="1288"/>
                  <a:pt x="23" y="1282"/>
                </a:cubicBezTo>
                <a:cubicBezTo>
                  <a:pt x="21" y="1276"/>
                  <a:pt x="17" y="1264"/>
                  <a:pt x="17" y="1264"/>
                </a:cubicBezTo>
                <a:cubicBezTo>
                  <a:pt x="19" y="1256"/>
                  <a:pt x="16" y="1244"/>
                  <a:pt x="23" y="1240"/>
                </a:cubicBezTo>
                <a:cubicBezTo>
                  <a:pt x="28" y="1236"/>
                  <a:pt x="36" y="1250"/>
                  <a:pt x="41" y="1246"/>
                </a:cubicBezTo>
                <a:cubicBezTo>
                  <a:pt x="45" y="1241"/>
                  <a:pt x="37" y="1234"/>
                  <a:pt x="35" y="1229"/>
                </a:cubicBezTo>
                <a:cubicBezTo>
                  <a:pt x="27" y="1216"/>
                  <a:pt x="11" y="1193"/>
                  <a:pt x="11" y="1193"/>
                </a:cubicBezTo>
                <a:cubicBezTo>
                  <a:pt x="0" y="1156"/>
                  <a:pt x="0" y="1129"/>
                  <a:pt x="11" y="1092"/>
                </a:cubicBezTo>
                <a:cubicBezTo>
                  <a:pt x="14" y="1080"/>
                  <a:pt x="23" y="1057"/>
                  <a:pt x="23" y="1057"/>
                </a:cubicBezTo>
                <a:cubicBezTo>
                  <a:pt x="14" y="976"/>
                  <a:pt x="21" y="1018"/>
                  <a:pt x="6" y="944"/>
                </a:cubicBezTo>
                <a:cubicBezTo>
                  <a:pt x="3" y="934"/>
                  <a:pt x="0" y="914"/>
                  <a:pt x="0" y="914"/>
                </a:cubicBezTo>
                <a:cubicBezTo>
                  <a:pt x="16" y="867"/>
                  <a:pt x="10" y="813"/>
                  <a:pt x="17" y="766"/>
                </a:cubicBezTo>
                <a:cubicBezTo>
                  <a:pt x="26" y="693"/>
                  <a:pt x="51" y="651"/>
                  <a:pt x="100" y="600"/>
                </a:cubicBezTo>
                <a:cubicBezTo>
                  <a:pt x="113" y="560"/>
                  <a:pt x="94" y="604"/>
                  <a:pt x="124" y="571"/>
                </a:cubicBezTo>
                <a:cubicBezTo>
                  <a:pt x="152" y="538"/>
                  <a:pt x="173" y="497"/>
                  <a:pt x="201" y="464"/>
                </a:cubicBezTo>
                <a:cubicBezTo>
                  <a:pt x="218" y="442"/>
                  <a:pt x="219" y="414"/>
                  <a:pt x="237" y="393"/>
                </a:cubicBezTo>
                <a:cubicBezTo>
                  <a:pt x="275" y="345"/>
                  <a:pt x="317" y="299"/>
                  <a:pt x="355" y="251"/>
                </a:cubicBezTo>
                <a:cubicBezTo>
                  <a:pt x="377" y="221"/>
                  <a:pt x="399" y="165"/>
                  <a:pt x="432" y="144"/>
                </a:cubicBezTo>
                <a:cubicBezTo>
                  <a:pt x="460" y="125"/>
                  <a:pt x="505" y="106"/>
                  <a:pt x="539" y="97"/>
                </a:cubicBezTo>
                <a:cubicBezTo>
                  <a:pt x="562" y="90"/>
                  <a:pt x="595" y="86"/>
                  <a:pt x="616" y="73"/>
                </a:cubicBezTo>
                <a:cubicBezTo>
                  <a:pt x="637" y="58"/>
                  <a:pt x="661" y="47"/>
                  <a:pt x="687" y="43"/>
                </a:cubicBezTo>
                <a:cubicBezTo>
                  <a:pt x="738" y="34"/>
                  <a:pt x="716" y="37"/>
                  <a:pt x="782" y="32"/>
                </a:cubicBezTo>
                <a:cubicBezTo>
                  <a:pt x="835" y="27"/>
                  <a:pt x="942" y="20"/>
                  <a:pt x="942" y="20"/>
                </a:cubicBezTo>
                <a:cubicBezTo>
                  <a:pt x="1132" y="27"/>
                  <a:pt x="1051" y="0"/>
                  <a:pt x="1137" y="61"/>
                </a:cubicBezTo>
                <a:cubicBezTo>
                  <a:pt x="1164" y="102"/>
                  <a:pt x="1196" y="121"/>
                  <a:pt x="1238" y="144"/>
                </a:cubicBezTo>
                <a:cubicBezTo>
                  <a:pt x="1269" y="161"/>
                  <a:pt x="1292" y="187"/>
                  <a:pt x="1327" y="197"/>
                </a:cubicBezTo>
                <a:cubicBezTo>
                  <a:pt x="1367" y="223"/>
                  <a:pt x="1404" y="241"/>
                  <a:pt x="1451" y="257"/>
                </a:cubicBezTo>
                <a:cubicBezTo>
                  <a:pt x="1456" y="259"/>
                  <a:pt x="1463" y="259"/>
                  <a:pt x="1469" y="263"/>
                </a:cubicBezTo>
                <a:cubicBezTo>
                  <a:pt x="1475" y="266"/>
                  <a:pt x="1480" y="271"/>
                  <a:pt x="1487" y="274"/>
                </a:cubicBezTo>
                <a:cubicBezTo>
                  <a:pt x="1498" y="278"/>
                  <a:pt x="1523" y="286"/>
                  <a:pt x="1523" y="286"/>
                </a:cubicBezTo>
                <a:cubicBezTo>
                  <a:pt x="1553" y="307"/>
                  <a:pt x="1593" y="304"/>
                  <a:pt x="1629" y="316"/>
                </a:cubicBezTo>
                <a:cubicBezTo>
                  <a:pt x="1641" y="320"/>
                  <a:pt x="1653" y="324"/>
                  <a:pt x="1665" y="328"/>
                </a:cubicBezTo>
                <a:cubicBezTo>
                  <a:pt x="1671" y="330"/>
                  <a:pt x="1683" y="334"/>
                  <a:pt x="1683" y="334"/>
                </a:cubicBezTo>
                <a:cubicBezTo>
                  <a:pt x="1704" y="368"/>
                  <a:pt x="1689" y="409"/>
                  <a:pt x="1677" y="446"/>
                </a:cubicBezTo>
                <a:cubicBezTo>
                  <a:pt x="1680" y="499"/>
                  <a:pt x="1682" y="548"/>
                  <a:pt x="1694" y="600"/>
                </a:cubicBezTo>
                <a:cubicBezTo>
                  <a:pt x="1698" y="648"/>
                  <a:pt x="1701" y="695"/>
                  <a:pt x="1712" y="743"/>
                </a:cubicBezTo>
                <a:cubicBezTo>
                  <a:pt x="1718" y="770"/>
                  <a:pt x="1730" y="826"/>
                  <a:pt x="1730" y="826"/>
                </a:cubicBezTo>
                <a:cubicBezTo>
                  <a:pt x="1735" y="970"/>
                  <a:pt x="1727" y="1091"/>
                  <a:pt x="1700" y="1229"/>
                </a:cubicBezTo>
                <a:cubicBezTo>
                  <a:pt x="1722" y="1494"/>
                  <a:pt x="1698" y="1185"/>
                  <a:pt x="1712" y="1851"/>
                </a:cubicBezTo>
                <a:cubicBezTo>
                  <a:pt x="1712" y="1883"/>
                  <a:pt x="1731" y="1924"/>
                  <a:pt x="1736" y="1957"/>
                </a:cubicBezTo>
                <a:cubicBezTo>
                  <a:pt x="1732" y="2028"/>
                  <a:pt x="1735" y="2117"/>
                  <a:pt x="1712" y="2189"/>
                </a:cubicBezTo>
                <a:cubicBezTo>
                  <a:pt x="1705" y="2265"/>
                  <a:pt x="1719" y="2332"/>
                  <a:pt x="1730" y="2408"/>
                </a:cubicBezTo>
                <a:cubicBezTo>
                  <a:pt x="1725" y="2441"/>
                  <a:pt x="1720" y="2470"/>
                  <a:pt x="1712" y="2503"/>
                </a:cubicBezTo>
                <a:cubicBezTo>
                  <a:pt x="1707" y="2518"/>
                  <a:pt x="1700" y="2550"/>
                  <a:pt x="1700" y="2550"/>
                </a:cubicBezTo>
                <a:cubicBezTo>
                  <a:pt x="1698" y="2590"/>
                  <a:pt x="1702" y="2749"/>
                  <a:pt x="1683" y="2811"/>
                </a:cubicBezTo>
                <a:cubicBezTo>
                  <a:pt x="1680" y="2819"/>
                  <a:pt x="1653" y="2826"/>
                  <a:pt x="1647" y="2829"/>
                </a:cubicBezTo>
                <a:cubicBezTo>
                  <a:pt x="1617" y="2827"/>
                  <a:pt x="1587" y="2826"/>
                  <a:pt x="1558" y="2823"/>
                </a:cubicBezTo>
                <a:cubicBezTo>
                  <a:pt x="1535" y="2820"/>
                  <a:pt x="1493" y="2805"/>
                  <a:pt x="1493" y="2805"/>
                </a:cubicBezTo>
                <a:cubicBezTo>
                  <a:pt x="1465" y="2807"/>
                  <a:pt x="1437" y="2806"/>
                  <a:pt x="1410" y="2811"/>
                </a:cubicBezTo>
                <a:cubicBezTo>
                  <a:pt x="1397" y="2812"/>
                  <a:pt x="1374" y="2823"/>
                  <a:pt x="1374" y="2823"/>
                </a:cubicBezTo>
                <a:cubicBezTo>
                  <a:pt x="1367" y="2792"/>
                  <a:pt x="1371" y="2791"/>
                  <a:pt x="1363" y="2817"/>
                </a:cubicBezTo>
                <a:close/>
              </a:path>
            </a:pathLst>
          </a:custGeom>
          <a:noFill/>
          <a:ln w="3175" cmpd="sng">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8676" name="Freeform 4">
            <a:hlinkClick r:id="rId4" action="ppaction://hlinksldjump"/>
          </p:cNvPr>
          <p:cNvSpPr>
            <a:spLocks/>
          </p:cNvSpPr>
          <p:nvPr/>
        </p:nvSpPr>
        <p:spPr bwMode="auto">
          <a:xfrm>
            <a:off x="1254125" y="3208338"/>
            <a:ext cx="1662113" cy="1035050"/>
          </a:xfrm>
          <a:custGeom>
            <a:avLst/>
            <a:gdLst/>
            <a:ahLst/>
            <a:cxnLst>
              <a:cxn ang="0">
                <a:pos x="994" y="438"/>
              </a:cxn>
              <a:cxn ang="0">
                <a:pos x="1041" y="515"/>
              </a:cxn>
              <a:cxn ang="0">
                <a:pos x="1011" y="598"/>
              </a:cxn>
              <a:cxn ang="0">
                <a:pos x="958" y="622"/>
              </a:cxn>
              <a:cxn ang="0">
                <a:pos x="887" y="610"/>
              </a:cxn>
              <a:cxn ang="0">
                <a:pos x="774" y="551"/>
              </a:cxn>
              <a:cxn ang="0">
                <a:pos x="739" y="563"/>
              </a:cxn>
              <a:cxn ang="0">
                <a:pos x="674" y="622"/>
              </a:cxn>
              <a:cxn ang="0">
                <a:pos x="567" y="652"/>
              </a:cxn>
              <a:cxn ang="0">
                <a:pos x="389" y="616"/>
              </a:cxn>
              <a:cxn ang="0">
                <a:pos x="342" y="604"/>
              </a:cxn>
              <a:cxn ang="0">
                <a:pos x="306" y="580"/>
              </a:cxn>
              <a:cxn ang="0">
                <a:pos x="265" y="492"/>
              </a:cxn>
              <a:cxn ang="0">
                <a:pos x="117" y="438"/>
              </a:cxn>
              <a:cxn ang="0">
                <a:pos x="57" y="373"/>
              </a:cxn>
              <a:cxn ang="0">
                <a:pos x="40" y="338"/>
              </a:cxn>
              <a:cxn ang="0">
                <a:pos x="10" y="302"/>
              </a:cxn>
              <a:cxn ang="0">
                <a:pos x="22" y="243"/>
              </a:cxn>
              <a:cxn ang="0">
                <a:pos x="211" y="172"/>
              </a:cxn>
              <a:cxn ang="0">
                <a:pos x="283" y="142"/>
              </a:cxn>
              <a:cxn ang="0">
                <a:pos x="336" y="29"/>
              </a:cxn>
              <a:cxn ang="0">
                <a:pos x="407" y="6"/>
              </a:cxn>
              <a:cxn ang="0">
                <a:pos x="425" y="0"/>
              </a:cxn>
              <a:cxn ang="0">
                <a:pos x="508" y="23"/>
              </a:cxn>
              <a:cxn ang="0">
                <a:pos x="543" y="35"/>
              </a:cxn>
              <a:cxn ang="0">
                <a:pos x="650" y="189"/>
              </a:cxn>
              <a:cxn ang="0">
                <a:pos x="727" y="278"/>
              </a:cxn>
              <a:cxn ang="0">
                <a:pos x="769" y="326"/>
              </a:cxn>
              <a:cxn ang="0">
                <a:pos x="798" y="349"/>
              </a:cxn>
              <a:cxn ang="0">
                <a:pos x="923" y="391"/>
              </a:cxn>
              <a:cxn ang="0">
                <a:pos x="994" y="420"/>
              </a:cxn>
              <a:cxn ang="0">
                <a:pos x="994" y="438"/>
              </a:cxn>
            </a:cxnLst>
            <a:rect l="0" t="0" r="r" b="b"/>
            <a:pathLst>
              <a:path w="1047" h="652">
                <a:moveTo>
                  <a:pt x="994" y="438"/>
                </a:moveTo>
                <a:cubicBezTo>
                  <a:pt x="1022" y="467"/>
                  <a:pt x="1032" y="475"/>
                  <a:pt x="1041" y="515"/>
                </a:cubicBezTo>
                <a:cubicBezTo>
                  <a:pt x="1037" y="553"/>
                  <a:pt x="1047" y="585"/>
                  <a:pt x="1011" y="598"/>
                </a:cubicBezTo>
                <a:cubicBezTo>
                  <a:pt x="995" y="609"/>
                  <a:pt x="958" y="622"/>
                  <a:pt x="958" y="622"/>
                </a:cubicBezTo>
                <a:cubicBezTo>
                  <a:pt x="947" y="620"/>
                  <a:pt x="904" y="619"/>
                  <a:pt x="887" y="610"/>
                </a:cubicBezTo>
                <a:cubicBezTo>
                  <a:pt x="844" y="586"/>
                  <a:pt x="820" y="562"/>
                  <a:pt x="774" y="551"/>
                </a:cubicBezTo>
                <a:cubicBezTo>
                  <a:pt x="762" y="555"/>
                  <a:pt x="747" y="554"/>
                  <a:pt x="739" y="563"/>
                </a:cubicBezTo>
                <a:cubicBezTo>
                  <a:pt x="717" y="583"/>
                  <a:pt x="704" y="611"/>
                  <a:pt x="674" y="622"/>
                </a:cubicBezTo>
                <a:cubicBezTo>
                  <a:pt x="637" y="634"/>
                  <a:pt x="605" y="645"/>
                  <a:pt x="567" y="652"/>
                </a:cubicBezTo>
                <a:cubicBezTo>
                  <a:pt x="507" y="642"/>
                  <a:pt x="447" y="630"/>
                  <a:pt x="389" y="616"/>
                </a:cubicBezTo>
                <a:cubicBezTo>
                  <a:pt x="379" y="613"/>
                  <a:pt x="352" y="609"/>
                  <a:pt x="342" y="604"/>
                </a:cubicBezTo>
                <a:cubicBezTo>
                  <a:pt x="329" y="596"/>
                  <a:pt x="306" y="580"/>
                  <a:pt x="306" y="580"/>
                </a:cubicBezTo>
                <a:cubicBezTo>
                  <a:pt x="286" y="552"/>
                  <a:pt x="284" y="519"/>
                  <a:pt x="265" y="492"/>
                </a:cubicBezTo>
                <a:cubicBezTo>
                  <a:pt x="244" y="431"/>
                  <a:pt x="164" y="441"/>
                  <a:pt x="117" y="438"/>
                </a:cubicBezTo>
                <a:cubicBezTo>
                  <a:pt x="93" y="422"/>
                  <a:pt x="66" y="401"/>
                  <a:pt x="57" y="373"/>
                </a:cubicBezTo>
                <a:cubicBezTo>
                  <a:pt x="51" y="356"/>
                  <a:pt x="51" y="352"/>
                  <a:pt x="40" y="338"/>
                </a:cubicBezTo>
                <a:cubicBezTo>
                  <a:pt x="0" y="290"/>
                  <a:pt x="40" y="347"/>
                  <a:pt x="10" y="302"/>
                </a:cubicBezTo>
                <a:cubicBezTo>
                  <a:pt x="10" y="301"/>
                  <a:pt x="14" y="253"/>
                  <a:pt x="22" y="243"/>
                </a:cubicBezTo>
                <a:cubicBezTo>
                  <a:pt x="76" y="171"/>
                  <a:pt x="122" y="177"/>
                  <a:pt x="211" y="172"/>
                </a:cubicBezTo>
                <a:cubicBezTo>
                  <a:pt x="239" y="162"/>
                  <a:pt x="259" y="157"/>
                  <a:pt x="283" y="142"/>
                </a:cubicBezTo>
                <a:cubicBezTo>
                  <a:pt x="298" y="116"/>
                  <a:pt x="313" y="46"/>
                  <a:pt x="336" y="29"/>
                </a:cubicBezTo>
                <a:cubicBezTo>
                  <a:pt x="348" y="19"/>
                  <a:pt x="395" y="9"/>
                  <a:pt x="407" y="6"/>
                </a:cubicBezTo>
                <a:cubicBezTo>
                  <a:pt x="413" y="4"/>
                  <a:pt x="425" y="0"/>
                  <a:pt x="425" y="0"/>
                </a:cubicBezTo>
                <a:cubicBezTo>
                  <a:pt x="467" y="5"/>
                  <a:pt x="473" y="8"/>
                  <a:pt x="508" y="23"/>
                </a:cubicBezTo>
                <a:cubicBezTo>
                  <a:pt x="519" y="27"/>
                  <a:pt x="543" y="35"/>
                  <a:pt x="543" y="35"/>
                </a:cubicBezTo>
                <a:cubicBezTo>
                  <a:pt x="590" y="82"/>
                  <a:pt x="588" y="151"/>
                  <a:pt x="650" y="189"/>
                </a:cubicBezTo>
                <a:cubicBezTo>
                  <a:pt x="671" y="221"/>
                  <a:pt x="702" y="247"/>
                  <a:pt x="727" y="278"/>
                </a:cubicBezTo>
                <a:cubicBezTo>
                  <a:pt x="764" y="326"/>
                  <a:pt x="734" y="302"/>
                  <a:pt x="769" y="326"/>
                </a:cubicBezTo>
                <a:cubicBezTo>
                  <a:pt x="789" y="357"/>
                  <a:pt x="768" y="332"/>
                  <a:pt x="798" y="349"/>
                </a:cubicBezTo>
                <a:cubicBezTo>
                  <a:pt x="852" y="379"/>
                  <a:pt x="855" y="382"/>
                  <a:pt x="923" y="391"/>
                </a:cubicBezTo>
                <a:cubicBezTo>
                  <a:pt x="932" y="394"/>
                  <a:pt x="984" y="405"/>
                  <a:pt x="994" y="420"/>
                </a:cubicBezTo>
                <a:cubicBezTo>
                  <a:pt x="997" y="425"/>
                  <a:pt x="994" y="432"/>
                  <a:pt x="994" y="438"/>
                </a:cubicBezTo>
                <a:close/>
              </a:path>
            </a:pathLst>
          </a:custGeom>
          <a:noFill/>
          <a:ln w="9525">
            <a:noFill/>
            <a:round/>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28677" name="Text Box 5">
            <a:hlinkClick r:id="rId5" action="ppaction://hlinksldjump"/>
          </p:cNvPr>
          <p:cNvSpPr txBox="1">
            <a:spLocks noChangeArrowheads="1"/>
          </p:cNvSpPr>
          <p:nvPr/>
        </p:nvSpPr>
        <p:spPr bwMode="auto">
          <a:xfrm>
            <a:off x="0" y="0"/>
            <a:ext cx="2895600" cy="1004888"/>
          </a:xfrm>
          <a:prstGeom prst="rect">
            <a:avLst/>
          </a:prstGeom>
          <a:solidFill>
            <a:schemeClr val="bg1">
              <a:alpha val="80000"/>
            </a:schemeClr>
          </a:solid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Incorrect.</a:t>
            </a:r>
          </a:p>
          <a:p>
            <a:pPr eaLnBrk="0" fontAlgn="base" hangingPunct="0">
              <a:spcBef>
                <a:spcPct val="50000"/>
              </a:spcBef>
              <a:spcAft>
                <a:spcPct val="0"/>
              </a:spcAft>
            </a:pPr>
            <a:r>
              <a:rPr lang="en-US" sz="2400">
                <a:solidFill>
                  <a:srgbClr val="808080"/>
                </a:solidFill>
              </a:rPr>
              <a:t>Click Here to return.</a:t>
            </a: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7" name="Picture 25"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18437" name="Text Box 5"/>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18440" name="Text Box 8">
            <a:hlinkClick r:id="rId4" action="ppaction://hlinksldjump"/>
          </p:cNvPr>
          <p:cNvSpPr txBox="1">
            <a:spLocks noChangeArrowheads="1"/>
          </p:cNvSpPr>
          <p:nvPr/>
        </p:nvSpPr>
        <p:spPr bwMode="auto">
          <a:xfrm>
            <a:off x="0" y="0"/>
            <a:ext cx="2743200" cy="1144588"/>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b="1">
                <a:solidFill>
                  <a:srgbClr val="000000"/>
                </a:solidFill>
                <a:latin typeface="Century Gothic" pitchFamily="1" charset="0"/>
              </a:rPr>
              <a:t>Correct.</a:t>
            </a:r>
            <a:r>
              <a:rPr lang="en-GB" sz="2400">
                <a:solidFill>
                  <a:srgbClr val="000000"/>
                </a:solidFill>
                <a:latin typeface="Century Gothic" pitchFamily="1" charset="0"/>
              </a:rPr>
              <a:t> </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here for your next question.</a:t>
            </a:r>
            <a:endParaRPr lang="en-US" sz="2400" i="1">
              <a:solidFill>
                <a:srgbClr val="000000"/>
              </a:solidFill>
              <a:latin typeface="Century Gothic" pitchFamily="1" charset="0"/>
            </a:endParaRPr>
          </a:p>
        </p:txBody>
      </p:sp>
      <p:sp>
        <p:nvSpPr>
          <p:cNvPr id="18441" name="Freeform 9"/>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42" name="Freeform 10"/>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43" name="Freeform 11"/>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44" name="Freeform 12"/>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0" name="Text Box 18"/>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Middle Passage</a:t>
            </a:r>
            <a:endParaRPr lang="en-US" sz="2400">
              <a:solidFill>
                <a:srgbClr val="000000"/>
              </a:solidFill>
            </a:endParaRPr>
          </a:p>
        </p:txBody>
      </p:sp>
      <p:sp>
        <p:nvSpPr>
          <p:cNvPr id="18455" name="Text Box 23"/>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808080"/>
                </a:solidFill>
              </a:rPr>
              <a:t>Europe</a:t>
            </a:r>
            <a:endParaRPr lang="en-US" sz="2400">
              <a:solidFill>
                <a:srgbClr val="000000"/>
              </a:solidFill>
            </a:endParaRPr>
          </a:p>
        </p:txBody>
      </p:sp>
      <p:sp>
        <p:nvSpPr>
          <p:cNvPr id="18456" name="Freeform 24"/>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18458" name="Text Box 26"/>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
        <p:nvSpPr>
          <p:cNvPr id="18459" name="Text Box 27"/>
          <p:cNvSpPr txBox="1">
            <a:spLocks noChangeArrowheads="1"/>
          </p:cNvSpPr>
          <p:nvPr/>
        </p:nvSpPr>
        <p:spPr bwMode="auto">
          <a:xfrm>
            <a:off x="1066800" y="1752600"/>
            <a:ext cx="73152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sz="2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3" name="Picture 17" descr="world_cont"/>
          <p:cNvPicPr>
            <a:picLocks noChangeAspect="1" noChangeArrowheads="1"/>
          </p:cNvPicPr>
          <p:nvPr/>
        </p:nvPicPr>
        <p:blipFill>
          <a:blip r:embed="rId3" cstate="print"/>
          <a:srcRect/>
          <a:stretch>
            <a:fillRect/>
          </a:stretch>
        </p:blipFill>
        <p:spPr bwMode="auto">
          <a:xfrm>
            <a:off x="0" y="0"/>
            <a:ext cx="9144000" cy="6943725"/>
          </a:xfrm>
          <a:prstGeom prst="rect">
            <a:avLst/>
          </a:prstGeom>
          <a:noFill/>
        </p:spPr>
      </p:pic>
      <p:sp>
        <p:nvSpPr>
          <p:cNvPr id="45059" name="Text Box 3"/>
          <p:cNvSpPr txBox="1">
            <a:spLocks noChangeArrowheads="1"/>
          </p:cNvSpPr>
          <p:nvPr/>
        </p:nvSpPr>
        <p:spPr bwMode="auto">
          <a:xfrm>
            <a:off x="7086600" y="3962400"/>
            <a:ext cx="1066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Africa</a:t>
            </a:r>
            <a:endParaRPr lang="en-US" sz="2400">
              <a:solidFill>
                <a:srgbClr val="000000"/>
              </a:solidFill>
            </a:endParaRPr>
          </a:p>
        </p:txBody>
      </p:sp>
      <p:sp>
        <p:nvSpPr>
          <p:cNvPr id="45062" name="Text Box 6"/>
          <p:cNvSpPr txBox="1">
            <a:spLocks noChangeArrowheads="1"/>
          </p:cNvSpPr>
          <p:nvPr/>
        </p:nvSpPr>
        <p:spPr bwMode="auto">
          <a:xfrm>
            <a:off x="0" y="0"/>
            <a:ext cx="2743200" cy="233045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What was carried on the ships sailing from Africa to the Caribbean?</a:t>
            </a:r>
            <a:endParaRPr lang="en-GB" sz="2400" i="1">
              <a:solidFill>
                <a:srgbClr val="000000"/>
              </a:solidFill>
              <a:latin typeface="Century Gothic" pitchFamily="1" charset="0"/>
            </a:endParaRPr>
          </a:p>
          <a:p>
            <a:pPr eaLnBrk="0" fontAlgn="base" hangingPunct="0">
              <a:spcBef>
                <a:spcPct val="50000"/>
              </a:spcBef>
              <a:spcAft>
                <a:spcPct val="0"/>
              </a:spcAft>
            </a:pPr>
            <a:r>
              <a:rPr lang="en-GB" i="1">
                <a:solidFill>
                  <a:srgbClr val="808080"/>
                </a:solidFill>
                <a:latin typeface="Century Gothic" pitchFamily="1" charset="0"/>
              </a:rPr>
              <a:t>Click the answer</a:t>
            </a:r>
            <a:r>
              <a:rPr lang="en-GB" i="1">
                <a:solidFill>
                  <a:srgbClr val="808080"/>
                </a:solidFill>
              </a:rPr>
              <a:t>…</a:t>
            </a:r>
            <a:r>
              <a:rPr lang="en-GB" i="1">
                <a:solidFill>
                  <a:srgbClr val="808080"/>
                </a:solidFill>
                <a:latin typeface="Century Gothic" pitchFamily="1" charset="0"/>
              </a:rPr>
              <a:t>.</a:t>
            </a:r>
            <a:endParaRPr lang="en-US" sz="2400" i="1">
              <a:solidFill>
                <a:srgbClr val="000000"/>
              </a:solidFill>
              <a:latin typeface="Century Gothic" pitchFamily="1" charset="0"/>
            </a:endParaRPr>
          </a:p>
        </p:txBody>
      </p:sp>
      <p:sp>
        <p:nvSpPr>
          <p:cNvPr id="45063" name="Freeform 7"/>
          <p:cNvSpPr>
            <a:spLocks/>
          </p:cNvSpPr>
          <p:nvPr/>
        </p:nvSpPr>
        <p:spPr bwMode="auto">
          <a:xfrm>
            <a:off x="5308600" y="1371600"/>
            <a:ext cx="2311400" cy="5334000"/>
          </a:xfrm>
          <a:custGeom>
            <a:avLst/>
            <a:gdLst/>
            <a:ahLst/>
            <a:cxnLst>
              <a:cxn ang="0">
                <a:pos x="1120" y="0"/>
              </a:cxn>
              <a:cxn ang="0">
                <a:pos x="16" y="1248"/>
              </a:cxn>
              <a:cxn ang="0">
                <a:pos x="1216" y="2736"/>
              </a:cxn>
              <a:cxn ang="0">
                <a:pos x="1456" y="3360"/>
              </a:cxn>
            </a:cxnLst>
            <a:rect l="0" t="0" r="r" b="b"/>
            <a:pathLst>
              <a:path w="1456" h="3360">
                <a:moveTo>
                  <a:pt x="1120" y="0"/>
                </a:moveTo>
                <a:cubicBezTo>
                  <a:pt x="560" y="396"/>
                  <a:pt x="0" y="792"/>
                  <a:pt x="16" y="1248"/>
                </a:cubicBezTo>
                <a:cubicBezTo>
                  <a:pt x="32" y="1704"/>
                  <a:pt x="976" y="2384"/>
                  <a:pt x="1216" y="2736"/>
                </a:cubicBezTo>
                <a:cubicBezTo>
                  <a:pt x="1456" y="3088"/>
                  <a:pt x="1416" y="3248"/>
                  <a:pt x="1456" y="3360"/>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4" name="Freeform 8"/>
          <p:cNvSpPr>
            <a:spLocks/>
          </p:cNvSpPr>
          <p:nvPr/>
        </p:nvSpPr>
        <p:spPr bwMode="auto">
          <a:xfrm>
            <a:off x="7162800" y="55626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5" name="Freeform 9"/>
          <p:cNvSpPr>
            <a:spLocks/>
          </p:cNvSpPr>
          <p:nvPr/>
        </p:nvSpPr>
        <p:spPr bwMode="auto">
          <a:xfrm>
            <a:off x="1981200" y="3695700"/>
            <a:ext cx="5105400" cy="2400300"/>
          </a:xfrm>
          <a:custGeom>
            <a:avLst/>
            <a:gdLst/>
            <a:ahLst/>
            <a:cxnLst>
              <a:cxn ang="0">
                <a:pos x="3216" y="1512"/>
              </a:cxn>
              <a:cxn ang="0">
                <a:pos x="2352" y="792"/>
              </a:cxn>
              <a:cxn ang="0">
                <a:pos x="912" y="120"/>
              </a:cxn>
              <a:cxn ang="0">
                <a:pos x="0" y="72"/>
              </a:cxn>
            </a:cxnLst>
            <a:rect l="0" t="0" r="r" b="b"/>
            <a:pathLst>
              <a:path w="3216" h="1512">
                <a:moveTo>
                  <a:pt x="3216" y="1512"/>
                </a:moveTo>
                <a:cubicBezTo>
                  <a:pt x="2976" y="1268"/>
                  <a:pt x="2736" y="1024"/>
                  <a:pt x="2352" y="792"/>
                </a:cubicBezTo>
                <a:cubicBezTo>
                  <a:pt x="1968" y="560"/>
                  <a:pt x="1304" y="240"/>
                  <a:pt x="912" y="120"/>
                </a:cubicBezTo>
                <a:cubicBezTo>
                  <a:pt x="520" y="0"/>
                  <a:pt x="260" y="36"/>
                  <a:pt x="0" y="72"/>
                </a:cubicBezTo>
              </a:path>
            </a:pathLst>
          </a:custGeom>
          <a:noFill/>
          <a:ln w="57150" cap="flat" cmpd="sng">
            <a:solidFill>
              <a:srgbClr val="FF0000"/>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6" name="Freeform 10"/>
          <p:cNvSpPr>
            <a:spLocks/>
          </p:cNvSpPr>
          <p:nvPr/>
        </p:nvSpPr>
        <p:spPr bwMode="auto">
          <a:xfrm>
            <a:off x="2133600" y="1066800"/>
            <a:ext cx="4648200" cy="2438400"/>
          </a:xfrm>
          <a:custGeom>
            <a:avLst/>
            <a:gdLst/>
            <a:ahLst/>
            <a:cxnLst>
              <a:cxn ang="0">
                <a:pos x="0" y="1536"/>
              </a:cxn>
              <a:cxn ang="0">
                <a:pos x="1008" y="624"/>
              </a:cxn>
              <a:cxn ang="0">
                <a:pos x="2256" y="96"/>
              </a:cxn>
              <a:cxn ang="0">
                <a:pos x="2928" y="48"/>
              </a:cxn>
            </a:cxnLst>
            <a:rect l="0" t="0" r="r" b="b"/>
            <a:pathLst>
              <a:path w="2928" h="1536">
                <a:moveTo>
                  <a:pt x="0" y="1536"/>
                </a:moveTo>
                <a:cubicBezTo>
                  <a:pt x="316" y="1200"/>
                  <a:pt x="632" y="864"/>
                  <a:pt x="1008" y="624"/>
                </a:cubicBezTo>
                <a:cubicBezTo>
                  <a:pt x="1384" y="384"/>
                  <a:pt x="1936" y="192"/>
                  <a:pt x="2256" y="96"/>
                </a:cubicBezTo>
                <a:cubicBezTo>
                  <a:pt x="2576" y="0"/>
                  <a:pt x="2816" y="56"/>
                  <a:pt x="2928" y="48"/>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5067" name="Text Box 11"/>
          <p:cNvSpPr txBox="1">
            <a:spLocks noChangeArrowheads="1"/>
          </p:cNvSpPr>
          <p:nvPr/>
        </p:nvSpPr>
        <p:spPr bwMode="auto">
          <a:xfrm rot="1579041">
            <a:off x="3962400" y="4083050"/>
            <a:ext cx="16764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600">
                <a:solidFill>
                  <a:srgbClr val="FF0000"/>
                </a:solidFill>
              </a:rPr>
              <a:t>Middle Passage</a:t>
            </a:r>
            <a:endParaRPr lang="en-US" sz="2400">
              <a:solidFill>
                <a:srgbClr val="000000"/>
              </a:solidFill>
            </a:endParaRPr>
          </a:p>
        </p:txBody>
      </p:sp>
      <p:sp>
        <p:nvSpPr>
          <p:cNvPr id="45068" name="Text Box 12">
            <a:hlinkClick r:id="rId4" action="ppaction://hlinksldjump"/>
          </p:cNvPr>
          <p:cNvSpPr txBox="1">
            <a:spLocks noChangeArrowheads="1"/>
          </p:cNvSpPr>
          <p:nvPr/>
        </p:nvSpPr>
        <p:spPr bwMode="auto">
          <a:xfrm>
            <a:off x="76200" y="6400800"/>
            <a:ext cx="35052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Manufactured Goods</a:t>
            </a:r>
            <a:endParaRPr lang="en-US" sz="2400" i="1">
              <a:solidFill>
                <a:srgbClr val="000000"/>
              </a:solidFill>
              <a:latin typeface="Century Gothic" pitchFamily="1" charset="0"/>
            </a:endParaRPr>
          </a:p>
        </p:txBody>
      </p:sp>
      <p:sp>
        <p:nvSpPr>
          <p:cNvPr id="45069" name="Text Box 13">
            <a:hlinkClick r:id="rId5" action="ppaction://hlinksldjump"/>
          </p:cNvPr>
          <p:cNvSpPr txBox="1">
            <a:spLocks noChangeArrowheads="1"/>
          </p:cNvSpPr>
          <p:nvPr/>
        </p:nvSpPr>
        <p:spPr bwMode="auto">
          <a:xfrm>
            <a:off x="3886200" y="6400800"/>
            <a:ext cx="26670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Enslaved People</a:t>
            </a:r>
            <a:endParaRPr lang="en-US" sz="2400" i="1">
              <a:solidFill>
                <a:srgbClr val="000000"/>
              </a:solidFill>
              <a:latin typeface="Century Gothic" pitchFamily="1" charset="0"/>
            </a:endParaRPr>
          </a:p>
        </p:txBody>
      </p:sp>
      <p:sp>
        <p:nvSpPr>
          <p:cNvPr id="45070" name="Text Box 14">
            <a:hlinkClick r:id="rId4" action="ppaction://hlinksldjump"/>
          </p:cNvPr>
          <p:cNvSpPr txBox="1">
            <a:spLocks noChangeArrowheads="1"/>
          </p:cNvSpPr>
          <p:nvPr/>
        </p:nvSpPr>
        <p:spPr bwMode="auto">
          <a:xfrm>
            <a:off x="6858000" y="6400800"/>
            <a:ext cx="2286000" cy="457200"/>
          </a:xfrm>
          <a:prstGeom prst="rect">
            <a:avLst/>
          </a:prstGeom>
          <a:solidFill>
            <a:schemeClr val="bg1">
              <a:alpha val="80000"/>
            </a:schemeClr>
          </a:solidFill>
          <a:ln w="9525">
            <a:noFill/>
            <a:miter lim="800000"/>
            <a:headEnd/>
            <a:tailEnd/>
          </a:ln>
        </p:spPr>
        <p:txBody>
          <a:bodyPr>
            <a:spAutoFit/>
          </a:bodyPr>
          <a:lstStyle/>
          <a:p>
            <a:pPr eaLnBrk="0" fontAlgn="base" hangingPunct="0">
              <a:spcBef>
                <a:spcPct val="50000"/>
              </a:spcBef>
              <a:spcAft>
                <a:spcPct val="0"/>
              </a:spcAft>
            </a:pPr>
            <a:r>
              <a:rPr lang="en-GB" sz="2400">
                <a:solidFill>
                  <a:srgbClr val="000000"/>
                </a:solidFill>
                <a:latin typeface="Century Gothic" pitchFamily="1" charset="0"/>
              </a:rPr>
              <a:t>Raw Materials</a:t>
            </a:r>
            <a:endParaRPr lang="en-US" sz="2400" i="1">
              <a:solidFill>
                <a:srgbClr val="000000"/>
              </a:solidFill>
              <a:latin typeface="Century Gothic" pitchFamily="1" charset="0"/>
            </a:endParaRPr>
          </a:p>
        </p:txBody>
      </p:sp>
      <p:sp>
        <p:nvSpPr>
          <p:cNvPr id="45071" name="Text Box 15"/>
          <p:cNvSpPr txBox="1">
            <a:spLocks noChangeArrowheads="1"/>
          </p:cNvSpPr>
          <p:nvPr/>
        </p:nvSpPr>
        <p:spPr bwMode="auto">
          <a:xfrm>
            <a:off x="7467600" y="914400"/>
            <a:ext cx="13716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b="1">
                <a:solidFill>
                  <a:srgbClr val="808080"/>
                </a:solidFill>
              </a:rPr>
              <a:t>Europe</a:t>
            </a:r>
            <a:endParaRPr lang="en-US" sz="2400">
              <a:solidFill>
                <a:srgbClr val="000000"/>
              </a:solidFill>
            </a:endParaRPr>
          </a:p>
        </p:txBody>
      </p:sp>
      <p:sp>
        <p:nvSpPr>
          <p:cNvPr id="45072" name="Freeform 16"/>
          <p:cNvSpPr>
            <a:spLocks/>
          </p:cNvSpPr>
          <p:nvPr/>
        </p:nvSpPr>
        <p:spPr bwMode="auto">
          <a:xfrm>
            <a:off x="5486400" y="3695700"/>
            <a:ext cx="990600" cy="355600"/>
          </a:xfrm>
          <a:custGeom>
            <a:avLst/>
            <a:gdLst/>
            <a:ahLst/>
            <a:cxnLst>
              <a:cxn ang="0">
                <a:pos x="0" y="0"/>
              </a:cxn>
              <a:cxn ang="0">
                <a:pos x="384" y="192"/>
              </a:cxn>
              <a:cxn ang="0">
                <a:pos x="624" y="192"/>
              </a:cxn>
            </a:cxnLst>
            <a:rect l="0" t="0" r="r" b="b"/>
            <a:pathLst>
              <a:path w="624" h="224">
                <a:moveTo>
                  <a:pt x="0" y="0"/>
                </a:moveTo>
                <a:cubicBezTo>
                  <a:pt x="140" y="80"/>
                  <a:pt x="280" y="160"/>
                  <a:pt x="384" y="192"/>
                </a:cubicBezTo>
                <a:cubicBezTo>
                  <a:pt x="488" y="224"/>
                  <a:pt x="584" y="192"/>
                  <a:pt x="624" y="192"/>
                </a:cubicBezTo>
              </a:path>
            </a:pathLst>
          </a:custGeom>
          <a:noFill/>
          <a:ln w="57150" cap="flat" cmpd="sng">
            <a:solidFill>
              <a:schemeClr val="bg2"/>
            </a:solidFill>
            <a:prstDash val="sysDot"/>
            <a:round/>
            <a:headEnd/>
            <a:tailEnd type="arrow" w="med" len="med"/>
          </a:ln>
        </p:spPr>
        <p:txBody>
          <a:bodyPr wrap="none" anchor="ctr"/>
          <a:lstStyle/>
          <a:p>
            <a:pPr eaLnBrk="0" fontAlgn="base" hangingPunct="0">
              <a:spcBef>
                <a:spcPct val="0"/>
              </a:spcBef>
              <a:spcAft>
                <a:spcPct val="0"/>
              </a:spcAft>
            </a:pPr>
            <a:endParaRPr lang="en-US" sz="2400">
              <a:solidFill>
                <a:srgbClr val="000000"/>
              </a:solidFill>
            </a:endParaRPr>
          </a:p>
        </p:txBody>
      </p:sp>
      <p:sp>
        <p:nvSpPr>
          <p:cNvPr id="45074" name="Text Box 18"/>
          <p:cNvSpPr txBox="1">
            <a:spLocks noChangeArrowheads="1"/>
          </p:cNvSpPr>
          <p:nvPr/>
        </p:nvSpPr>
        <p:spPr bwMode="auto">
          <a:xfrm>
            <a:off x="854075" y="3579813"/>
            <a:ext cx="3048000" cy="100488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FF0000"/>
                </a:solidFill>
              </a:rPr>
              <a:t>The </a:t>
            </a:r>
          </a:p>
          <a:p>
            <a:pPr eaLnBrk="0" fontAlgn="base" hangingPunct="0">
              <a:spcBef>
                <a:spcPct val="50000"/>
              </a:spcBef>
              <a:spcAft>
                <a:spcPct val="0"/>
              </a:spcAft>
            </a:pPr>
            <a:r>
              <a:rPr lang="en-US" sz="2400" b="1">
                <a:solidFill>
                  <a:srgbClr val="FF0000"/>
                </a:solidFill>
              </a:rPr>
              <a:t>Caribbean Islands</a:t>
            </a:r>
            <a:endParaRPr lang="en-US" sz="2400">
              <a:solidFill>
                <a:srgbClr val="808080"/>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8097</TotalTime>
  <Words>881</Words>
  <Application>Microsoft Office PowerPoint</Application>
  <PresentationFormat>On-screen Show (4:3)</PresentationFormat>
  <Paragraphs>218</Paragraphs>
  <Slides>35</Slides>
  <Notes>23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Blank Presentation</vt:lpstr>
      <vt:lpstr>Slave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the Slave Trade Begin?</vt:lpstr>
      <vt:lpstr>How did the Slave Trade Begin?</vt:lpstr>
      <vt:lpstr>STAGE 1</vt:lpstr>
      <vt:lpstr>PowerPoint Presentation</vt:lpstr>
      <vt:lpstr>Forced Participation</vt:lpstr>
      <vt:lpstr>STAGE 2</vt:lpstr>
      <vt:lpstr>PowerPoint Presentation</vt:lpstr>
      <vt:lpstr>PowerPoint Presentation</vt:lpstr>
      <vt:lpstr>STAGE 3</vt:lpstr>
      <vt:lpstr>PowerPoint Presentation</vt:lpstr>
      <vt:lpstr>PowerPoint Presentation</vt:lpstr>
    </vt:vector>
  </TitlesOfParts>
  <Company>PVHS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 Trade</dc:title>
  <dc:creator>Henderson</dc:creator>
  <cp:lastModifiedBy>Hemming</cp:lastModifiedBy>
  <cp:revision>385</cp:revision>
  <dcterms:created xsi:type="dcterms:W3CDTF">2011-11-01T20:22:16Z</dcterms:created>
  <dcterms:modified xsi:type="dcterms:W3CDTF">2012-11-13T17:12:57Z</dcterms:modified>
</cp:coreProperties>
</file>