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7" r:id="rId7"/>
    <p:sldId id="263" r:id="rId8"/>
    <p:sldId id="264" r:id="rId9"/>
    <p:sldId id="265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6A45C-969E-4106-A9FE-B9E9987DDD5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2AF16-ACCA-4B76-8725-BF219904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6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283C0E-F66E-41DD-AE7A-88737FFB06DD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Make sure students understand we’re talking about the first attempt at a new government.  Then give students 2-3 minutes to fill in the first cloze paragraph with these words. Check answers by reading the sentences and pausing for choral response.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F97070-2FD2-4A88-986D-60F6D9187C47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Make sure students understand we’re talking about the first attempt at a new government.  Then give students 2-3 minutes to fill in the first cloze paragraph with these words. Check answers by reading the sentences and pausing for choral response.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B0DB61-9416-4A9A-9E85-C3EE85B61D46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5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9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9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7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6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0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4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6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65DA5-C0FA-4D77-9A08-EB015D784EDD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6738B-6A1E-4E91-BB7D-3FB9ACFA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wmf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“A firm League of friendship”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4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5908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Shay’s Rebellion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132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Vertical Scroll 8"/>
          <p:cNvSpPr/>
          <p:nvPr/>
        </p:nvSpPr>
        <p:spPr>
          <a:xfrm rot="11061612">
            <a:off x="668338" y="465138"/>
            <a:ext cx="8456612" cy="5892800"/>
          </a:xfrm>
          <a:prstGeom prst="verticalScroll">
            <a:avLst/>
          </a:prstGeom>
          <a:solidFill>
            <a:srgbClr val="E6E9EE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latin typeface="AR CEN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31641">
            <a:off x="1438275" y="444500"/>
            <a:ext cx="6859588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latin typeface="AR CENA" pitchFamily="2" charset="0"/>
                <a:cs typeface="+mn-cs"/>
              </a:rPr>
              <a:t>The states decided to put aside some of their differences and come together to try to solve the problem of forming a new government…</a:t>
            </a:r>
          </a:p>
        </p:txBody>
      </p:sp>
      <p:pic>
        <p:nvPicPr>
          <p:cNvPr id="3789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5632450"/>
            <a:ext cx="688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725" y="4972050"/>
            <a:ext cx="584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359400"/>
            <a:ext cx="48736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0375"/>
            <a:ext cx="71596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4894263"/>
            <a:ext cx="542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4114800"/>
            <a:ext cx="5810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895850"/>
            <a:ext cx="584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0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4700588"/>
            <a:ext cx="50958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53000"/>
            <a:ext cx="5969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2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5564188"/>
            <a:ext cx="7096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3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5492750"/>
            <a:ext cx="61118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4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6059488"/>
            <a:ext cx="6302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5" name="Pictur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0" y="5632450"/>
            <a:ext cx="501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6" name="Picture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2975"/>
            <a:ext cx="5651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45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0965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Gisha" pitchFamily="34" charset="-79"/>
                <a:cs typeface="Gisha" pitchFamily="34" charset="-79"/>
              </a:rPr>
              <a:t>Why do we need government</a:t>
            </a:r>
            <a:r>
              <a:rPr lang="en-US" sz="8000" dirty="0" smtClean="0"/>
              <a:t>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709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Vertical Scroll 8"/>
          <p:cNvSpPr/>
          <p:nvPr/>
        </p:nvSpPr>
        <p:spPr>
          <a:xfrm rot="11061612">
            <a:off x="451809" y="474465"/>
            <a:ext cx="8456612" cy="5892800"/>
          </a:xfrm>
          <a:prstGeom prst="verticalScroll">
            <a:avLst/>
          </a:prstGeom>
          <a:solidFill>
            <a:srgbClr val="E6E9EE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latin typeface="AR CEN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22311">
            <a:off x="1354453" y="969963"/>
            <a:ext cx="68929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latin typeface="AR CENA" pitchFamily="2" charset="0"/>
                <a:cs typeface="+mn-cs"/>
              </a:rPr>
              <a:t>In 1777, the Americans wrote their first plan for government in a document called the</a:t>
            </a:r>
            <a:r>
              <a:rPr lang="en-US" sz="5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itchFamily="2" charset="0"/>
                <a:cs typeface="+mn-cs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 rot="380652">
            <a:off x="1731962" y="3836524"/>
            <a:ext cx="6553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itchFamily="2" charset="0"/>
                <a:cs typeface="+mn-cs"/>
              </a:rPr>
              <a:t>Articles of Confederation</a:t>
            </a:r>
          </a:p>
        </p:txBody>
      </p:sp>
      <p:pic>
        <p:nvPicPr>
          <p:cNvPr id="15366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5632450"/>
            <a:ext cx="688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725" y="4972050"/>
            <a:ext cx="584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359400"/>
            <a:ext cx="48736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0375"/>
            <a:ext cx="71596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4894263"/>
            <a:ext cx="542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4114800"/>
            <a:ext cx="5810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895850"/>
            <a:ext cx="584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4700588"/>
            <a:ext cx="50958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53000"/>
            <a:ext cx="5969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5564188"/>
            <a:ext cx="7096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5492750"/>
            <a:ext cx="61118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2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6059488"/>
            <a:ext cx="6302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0" y="5632450"/>
            <a:ext cx="501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2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2975"/>
            <a:ext cx="5651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53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228600" y="1651000"/>
            <a:ext cx="7334250" cy="1244600"/>
          </a:xfrm>
          <a:prstGeom prst="wedgeRoundRectCallout">
            <a:avLst>
              <a:gd name="adj1" fmla="val -36342"/>
              <a:gd name="adj2" fmla="val 67535"/>
              <a:gd name="adj3" fmla="val 16667"/>
            </a:avLst>
          </a:prstGeom>
          <a:solidFill>
            <a:srgbClr val="E6E9EE"/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Articles of Confederation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r>
              <a:rPr lang="en-US" sz="32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What’s a </a:t>
            </a:r>
            <a:r>
              <a:rPr lang="en-US" sz="32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confederation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??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0" y="3429000"/>
            <a:ext cx="7348538" cy="2074863"/>
          </a:xfrm>
          <a:prstGeom prst="wedgeRoundRectCallout">
            <a:avLst>
              <a:gd name="adj1" fmla="val 38928"/>
              <a:gd name="adj2" fmla="val 65788"/>
              <a:gd name="adj3" fmla="val 16667"/>
            </a:avLst>
          </a:prstGeom>
          <a:solidFill>
            <a:srgbClr val="E6E9EE"/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32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confederation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is a _________ of individuals _______ together           for a _________.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39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The First Attempt:  </a:t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The Articles of   Confederation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3708400"/>
            <a:ext cx="1752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group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8688" y="4232275"/>
            <a:ext cx="15335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united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1863" y="4722813"/>
            <a:ext cx="17954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purpose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39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3801">
            <a:off x="8120063" y="4740275"/>
            <a:ext cx="100965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3" descr="C:\Users\Nancy\AppData\Local\Microsoft\Windows\Temporary Internet Files\Content.IE5\0IO9NYB3\MC9003522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90600"/>
            <a:ext cx="37306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3999">
            <a:off x="-206375" y="2717800"/>
            <a:ext cx="1290638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9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43010" grpId="0"/>
      <p:bldP spid="3" grpId="0"/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39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The First Attempt:  </a:t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The Articles of   Confederation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457200" y="1885950"/>
            <a:ext cx="868680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Each state was _________________ and had its own ________________.</a:t>
            </a:r>
          </a:p>
          <a:p>
            <a:pPr marL="342900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Each state would send _______________ to the “Congress of the Confederation.”</a:t>
            </a:r>
          </a:p>
          <a:p>
            <a:pPr marL="342900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Congress was the only ____________ government. There was no ___________.</a:t>
            </a:r>
          </a:p>
          <a:p>
            <a:pPr marL="342900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 Congress, each state got _______ vote.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3794125" y="1827213"/>
            <a:ext cx="31146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independent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835150" y="2286000"/>
            <a:ext cx="297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government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4495800" y="2987675"/>
            <a:ext cx="3841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representatives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467350" y="4191000"/>
            <a:ext cx="1897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central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422900" y="4657725"/>
            <a:ext cx="2971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President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5499100" y="5364163"/>
            <a:ext cx="1066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one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418" name="Picture 3" descr="C:\Users\Nancy\AppData\Local\Microsoft\Windows\Temporary Internet Files\Content.IE5\0IO9NYB3\MC9003522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90600"/>
            <a:ext cx="37306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77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572000" y="2533650"/>
            <a:ext cx="4419600" cy="3754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Congress had no way to __________ its _______!</a:t>
            </a:r>
          </a:p>
          <a:p>
            <a:pPr marL="228600" indent="-2286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Congress had no power to collect _________ to pay for the military!</a:t>
            </a:r>
          </a:p>
          <a:p>
            <a:pPr marL="228600" indent="-2286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Articles could only be _________ if ______ the states agreed!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2514600"/>
            <a:ext cx="4419600" cy="3354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States get to keep their ______ and ____________</a:t>
            </a:r>
          </a:p>
          <a:p>
            <a:pPr marL="228600" indent="-2286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_____________ telling the states what to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</a:t>
            </a:r>
          </a:p>
          <a:p>
            <a:pPr marL="228600" indent="-2286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Congress had the power to create a _________ to ________all the states.</a:t>
            </a:r>
            <a:endParaRPr lang="en-US" sz="2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1813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The First Attempt:  </a:t>
            </a: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The Articles of   Confederation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pic>
        <p:nvPicPr>
          <p:cNvPr id="17413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731362">
            <a:off x="8582025" y="1589088"/>
            <a:ext cx="598488" cy="1068387"/>
          </a:xfrm>
        </p:spPr>
      </p:pic>
      <p:pic>
        <p:nvPicPr>
          <p:cNvPr id="17414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917162">
            <a:off x="-261938" y="1622425"/>
            <a:ext cx="673101" cy="1063625"/>
          </a:xfrm>
        </p:spPr>
      </p:pic>
      <p:sp>
        <p:nvSpPr>
          <p:cNvPr id="11" name="Rounded Rectangular Callout 10"/>
          <p:cNvSpPr/>
          <p:nvPr/>
        </p:nvSpPr>
        <p:spPr>
          <a:xfrm>
            <a:off x="533400" y="1447800"/>
            <a:ext cx="3894138" cy="598488"/>
          </a:xfrm>
          <a:prstGeom prst="wedgeRoundRectCallout">
            <a:avLst>
              <a:gd name="adj1" fmla="val -53055"/>
              <a:gd name="adj2" fmla="val 70833"/>
              <a:gd name="adj3" fmla="val 16667"/>
            </a:avLst>
          </a:prstGeom>
          <a:solidFill>
            <a:srgbClr val="E6E9EE"/>
          </a:solidFill>
          <a:ln w="127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Hey, this sounds great!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010150" y="1447800"/>
            <a:ext cx="3295650" cy="598488"/>
          </a:xfrm>
          <a:prstGeom prst="wedgeRoundRectCallout">
            <a:avLst>
              <a:gd name="adj1" fmla="val 52394"/>
              <a:gd name="adj2" fmla="val 77083"/>
              <a:gd name="adj3" fmla="val 16667"/>
            </a:avLst>
          </a:prstGeom>
          <a:solidFill>
            <a:srgbClr val="E6E9EE"/>
          </a:solidFill>
          <a:ln w="127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Wait! Not so fast…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2895600"/>
            <a:ext cx="2362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independence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050" y="2895600"/>
            <a:ext cx="11811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power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6800" y="3562350"/>
            <a:ext cx="2057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government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28800" y="4953000"/>
            <a:ext cx="1447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military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3340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protect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2919413"/>
            <a:ext cx="14668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enforce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1400" y="2919413"/>
            <a:ext cx="914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laws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2200" y="3960813"/>
            <a:ext cx="1028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taxes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53000" y="5364163"/>
            <a:ext cx="14859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changed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58025" y="5370513"/>
            <a:ext cx="762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ALL</a:t>
            </a:r>
          </a:p>
        </p:txBody>
      </p:sp>
      <p:pic>
        <p:nvPicPr>
          <p:cNvPr id="18451" name="Picture 3" descr="C:\Users\Nancy\AppData\Local\Microsoft\Windows\Temporary Internet Files\Content.IE5\0IO9NYB3\MC9003522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990600"/>
            <a:ext cx="37306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62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13" grpId="0" build="p"/>
      <p:bldP spid="11" grpId="0" animBg="1"/>
      <p:bldP spid="12" grpId="0" animBg="1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Vertical Scroll 8"/>
          <p:cNvSpPr/>
          <p:nvPr/>
        </p:nvSpPr>
        <p:spPr>
          <a:xfrm rot="10538388" flipH="1">
            <a:off x="668338" y="465138"/>
            <a:ext cx="8456612" cy="5892800"/>
          </a:xfrm>
          <a:prstGeom prst="verticalScroll">
            <a:avLst/>
          </a:prstGeom>
          <a:solidFill>
            <a:srgbClr val="E6E9EE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latin typeface="AR CENA" pitchFamily="2" charset="0"/>
            </a:endParaRPr>
          </a:p>
        </p:txBody>
      </p:sp>
      <p:pic>
        <p:nvPicPr>
          <p:cNvPr id="2662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5632450"/>
            <a:ext cx="688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725" y="4972050"/>
            <a:ext cx="584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359400"/>
            <a:ext cx="48736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0375"/>
            <a:ext cx="71596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4894263"/>
            <a:ext cx="542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4114800"/>
            <a:ext cx="5810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895850"/>
            <a:ext cx="584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4700588"/>
            <a:ext cx="50958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53000"/>
            <a:ext cx="5969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5564188"/>
            <a:ext cx="7096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5492750"/>
            <a:ext cx="61118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6059488"/>
            <a:ext cx="6302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0" y="5632450"/>
            <a:ext cx="501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Picture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2975"/>
            <a:ext cx="5651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 rot="21233042">
            <a:off x="1393825" y="853698"/>
            <a:ext cx="6859588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latin typeface="AR CENA" pitchFamily="2" charset="0"/>
                <a:cs typeface="+mn-cs"/>
              </a:rPr>
              <a:t>There were some good things and some bad things about the Articles of Confederation. In general, people felt like the </a:t>
            </a:r>
            <a:r>
              <a:rPr lang="en-US" sz="5400" u="sng" dirty="0">
                <a:solidFill>
                  <a:schemeClr val="accent5">
                    <a:lumMod val="50000"/>
                  </a:schemeClr>
                </a:solidFill>
                <a:latin typeface="AR CENA" pitchFamily="2" charset="0"/>
                <a:cs typeface="+mn-cs"/>
              </a:rPr>
              <a:t>government wasn’t working</a:t>
            </a:r>
            <a:r>
              <a:rPr lang="en-US" sz="5400" dirty="0">
                <a:solidFill>
                  <a:schemeClr val="accent5">
                    <a:lumMod val="50000"/>
                  </a:schemeClr>
                </a:solidFill>
                <a:latin typeface="AR CENA" pitchFamily="2" charset="0"/>
                <a:cs typeface="+mn-cs"/>
              </a:rPr>
              <a:t>!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12143" y="3843336"/>
            <a:ext cx="5491163" cy="1130301"/>
            <a:chOff x="1971878" y="3643415"/>
            <a:chExt cx="5491716" cy="1129740"/>
          </a:xfrm>
        </p:grpSpPr>
        <p:sp>
          <p:nvSpPr>
            <p:cNvPr id="2" name="Rounded Rectangular Callout 1"/>
            <p:cNvSpPr/>
            <p:nvPr/>
          </p:nvSpPr>
          <p:spPr>
            <a:xfrm>
              <a:off x="2057612" y="3643416"/>
              <a:ext cx="5258329" cy="1129739"/>
            </a:xfrm>
            <a:prstGeom prst="wedgeRoundRectCallout">
              <a:avLst>
                <a:gd name="adj1" fmla="val -57031"/>
                <a:gd name="adj2" fmla="val 112381"/>
                <a:gd name="adj3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ounded Rectangular Callout 21"/>
            <p:cNvSpPr/>
            <p:nvPr/>
          </p:nvSpPr>
          <p:spPr>
            <a:xfrm>
              <a:off x="1971878" y="3643415"/>
              <a:ext cx="5491716" cy="1129739"/>
            </a:xfrm>
            <a:prstGeom prst="wedgeRoundRectCallout">
              <a:avLst>
                <a:gd name="adj1" fmla="val 50802"/>
                <a:gd name="adj2" fmla="val 134968"/>
                <a:gd name="adj3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Congress is too weak to end the conflicts between our states!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18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Vertical Scroll 8"/>
          <p:cNvSpPr/>
          <p:nvPr/>
        </p:nvSpPr>
        <p:spPr>
          <a:xfrm rot="10538388" flipH="1">
            <a:off x="668338" y="465138"/>
            <a:ext cx="8456612" cy="5892800"/>
          </a:xfrm>
          <a:prstGeom prst="verticalScroll">
            <a:avLst/>
          </a:prstGeom>
          <a:solidFill>
            <a:srgbClr val="E6E9EE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latin typeface="AR CEN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233042">
            <a:off x="1393825" y="1524000"/>
            <a:ext cx="685958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latin typeface="AR CENA" pitchFamily="2" charset="0"/>
                <a:cs typeface="+mn-cs"/>
              </a:rPr>
              <a:t>But there was no easy solution… </a:t>
            </a:r>
          </a:p>
        </p:txBody>
      </p:sp>
      <p:pic>
        <p:nvPicPr>
          <p:cNvPr id="2765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5632450"/>
            <a:ext cx="688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725" y="4972050"/>
            <a:ext cx="584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359400"/>
            <a:ext cx="48736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0375"/>
            <a:ext cx="71596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4894263"/>
            <a:ext cx="542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4114800"/>
            <a:ext cx="5810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895850"/>
            <a:ext cx="584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4700588"/>
            <a:ext cx="50958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53000"/>
            <a:ext cx="5969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5564188"/>
            <a:ext cx="7096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5492750"/>
            <a:ext cx="61118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4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6059488"/>
            <a:ext cx="6302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5" name="Pictur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0" y="5632450"/>
            <a:ext cx="501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6" name="Picture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2975"/>
            <a:ext cx="5651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1751013" y="3352800"/>
            <a:ext cx="1239837" cy="838200"/>
          </a:xfrm>
          <a:prstGeom prst="wedgeRoundRectCallout">
            <a:avLst>
              <a:gd name="adj1" fmla="val -64653"/>
              <a:gd name="adj2" fmla="val 82971"/>
              <a:gd name="adj3" fmla="val 16667"/>
            </a:avLst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Large states should have more say!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6167438" y="4003675"/>
            <a:ext cx="1238250" cy="838200"/>
          </a:xfrm>
          <a:prstGeom prst="wedgeRoundRectCallout">
            <a:avLst>
              <a:gd name="adj1" fmla="val 63733"/>
              <a:gd name="adj2" fmla="val 89795"/>
              <a:gd name="adj3" fmla="val 16667"/>
            </a:avLst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Small states should have more say!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1751013" y="4427538"/>
            <a:ext cx="1316037" cy="585787"/>
          </a:xfrm>
          <a:prstGeom prst="wedgeRoundRectCallout">
            <a:avLst>
              <a:gd name="adj1" fmla="val -62581"/>
              <a:gd name="adj2" fmla="val 116106"/>
              <a:gd name="adj3" fmla="val 16667"/>
            </a:avLst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More help for fishermen!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5715000" y="5729288"/>
            <a:ext cx="1314450" cy="587375"/>
          </a:xfrm>
          <a:prstGeom prst="wedgeRoundRectCallout">
            <a:avLst>
              <a:gd name="adj1" fmla="val 88784"/>
              <a:gd name="adj2" fmla="val 96619"/>
              <a:gd name="adj3" fmla="val 16667"/>
            </a:avLst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More help for farmers!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2325688" y="5289550"/>
            <a:ext cx="1481137" cy="533400"/>
          </a:xfrm>
          <a:prstGeom prst="wedgeRoundRectCallout">
            <a:avLst>
              <a:gd name="adj1" fmla="val -55818"/>
              <a:gd name="adj2" fmla="val 98404"/>
              <a:gd name="adj3" fmla="val 16667"/>
            </a:avLst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Up with central government!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7165975" y="3352800"/>
            <a:ext cx="1677988" cy="533400"/>
          </a:xfrm>
          <a:prstGeom prst="wedgeRoundRectCallout">
            <a:avLst>
              <a:gd name="adj1" fmla="val -2783"/>
              <a:gd name="adj2" fmla="val 210905"/>
              <a:gd name="adj3" fmla="val 16667"/>
            </a:avLst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Down with central government!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295275" y="3178175"/>
            <a:ext cx="1314450" cy="587375"/>
          </a:xfrm>
          <a:prstGeom prst="wedgeRoundRectCallout">
            <a:avLst>
              <a:gd name="adj1" fmla="val -12608"/>
              <a:gd name="adj2" fmla="val 103114"/>
              <a:gd name="adj3" fmla="val 16667"/>
            </a:avLst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We need a President!</a:t>
            </a:r>
          </a:p>
        </p:txBody>
      </p:sp>
      <p:sp>
        <p:nvSpPr>
          <p:cNvPr id="28" name="Rounded Rectangular Callout 27"/>
          <p:cNvSpPr/>
          <p:nvPr/>
        </p:nvSpPr>
        <p:spPr>
          <a:xfrm>
            <a:off x="5448300" y="4926013"/>
            <a:ext cx="1316038" cy="585787"/>
          </a:xfrm>
          <a:prstGeom prst="wedgeRoundRectCallout">
            <a:avLst>
              <a:gd name="adj1" fmla="val 91680"/>
              <a:gd name="adj2" fmla="val 78756"/>
              <a:gd name="adj3" fmla="val 16667"/>
            </a:avLst>
          </a:prstGeom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Who needs a President?</a:t>
            </a:r>
          </a:p>
        </p:txBody>
      </p:sp>
    </p:spTree>
    <p:extLst>
      <p:ext uri="{BB962C8B-B14F-4D97-AF65-F5344CB8AC3E}">
        <p14:creationId xmlns:p14="http://schemas.microsoft.com/office/powerpoint/2010/main" val="363731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Vertical Scroll 8"/>
          <p:cNvSpPr/>
          <p:nvPr/>
        </p:nvSpPr>
        <p:spPr>
          <a:xfrm rot="11061612">
            <a:off x="668338" y="465138"/>
            <a:ext cx="8456612" cy="5892800"/>
          </a:xfrm>
          <a:prstGeom prst="verticalScroll">
            <a:avLst/>
          </a:prstGeom>
          <a:solidFill>
            <a:srgbClr val="E6E9EE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dirty="0">
              <a:latin typeface="AR CEN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31641">
            <a:off x="1411288" y="1035050"/>
            <a:ext cx="685958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accent5">
                    <a:lumMod val="50000"/>
                  </a:schemeClr>
                </a:solidFill>
                <a:latin typeface="AR CENA" pitchFamily="2" charset="0"/>
                <a:cs typeface="+mn-cs"/>
              </a:rPr>
              <a:t>Something needed to change, but people didn’t want a central government to have too much power! </a:t>
            </a:r>
          </a:p>
        </p:txBody>
      </p:sp>
      <p:pic>
        <p:nvPicPr>
          <p:cNvPr id="3686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5632450"/>
            <a:ext cx="6889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725" y="4972050"/>
            <a:ext cx="584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359400"/>
            <a:ext cx="48736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0375"/>
            <a:ext cx="715963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50" y="4894263"/>
            <a:ext cx="542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4114800"/>
            <a:ext cx="5810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895850"/>
            <a:ext cx="584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6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4700588"/>
            <a:ext cx="50958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7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53000"/>
            <a:ext cx="5969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Picture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5564188"/>
            <a:ext cx="7096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9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5492750"/>
            <a:ext cx="611187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0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6059488"/>
            <a:ext cx="630238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1" name="Pictur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0" y="5632450"/>
            <a:ext cx="501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2" name="Picture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022975"/>
            <a:ext cx="5651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43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429</Words>
  <Application>Microsoft Office PowerPoint</Application>
  <PresentationFormat>On-screen Show (4:3)</PresentationFormat>
  <Paragraphs>60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Articles of Confederation</vt:lpstr>
      <vt:lpstr>PowerPoint Presentation</vt:lpstr>
      <vt:lpstr>PowerPoint Presentation</vt:lpstr>
      <vt:lpstr>The First Attempt:   The Articles of   Confederation</vt:lpstr>
      <vt:lpstr>The First Attempt:   The Articles of   Confederation</vt:lpstr>
      <vt:lpstr>The First Attempt:   The Articles of   Confederation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Articles of Confederation</dc:title>
  <dc:creator>Hemming</dc:creator>
  <cp:lastModifiedBy>Hemming</cp:lastModifiedBy>
  <cp:revision>4</cp:revision>
  <dcterms:created xsi:type="dcterms:W3CDTF">2012-12-18T19:32:44Z</dcterms:created>
  <dcterms:modified xsi:type="dcterms:W3CDTF">2013-01-02T21:13:33Z</dcterms:modified>
</cp:coreProperties>
</file>