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58" r:id="rId5"/>
    <p:sldId id="257"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36321-4FA8-4DD4-A121-DEECF9EA92F6}" type="datetimeFigureOut">
              <a:rPr lang="en-US" smtClean="0"/>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0B249-DC2A-441D-9666-D35265AC5BC5}" type="slidenum">
              <a:rPr lang="en-US" smtClean="0"/>
              <a:t>‹#›</a:t>
            </a:fld>
            <a:endParaRPr lang="en-US"/>
          </a:p>
        </p:txBody>
      </p:sp>
    </p:spTree>
    <p:extLst>
      <p:ext uri="{BB962C8B-B14F-4D97-AF65-F5344CB8AC3E}">
        <p14:creationId xmlns:p14="http://schemas.microsoft.com/office/powerpoint/2010/main" val="337154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3DCC71-0560-44D4-A78D-349565342F40}" type="slidenum">
              <a:rPr lang="en-US" sz="1200"/>
              <a:pPr eaLnBrk="1" hangingPunct="1"/>
              <a:t>2</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Before Columbus crossed the Atlantic, the Eastern Hemisphere (that is Europe, Africa and Asia) and the Western Hemisphere (that is the Americas) were two very different ecosystems.  These ecosystems had been developing in biological isolation for thousand and thousand of years. This meant that there were two different disease pools and two sets of flora and fauna, as well as two sets of culturally diverse peoples.</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96673-D8A1-4FB1-8134-F3F957E447CC}"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13860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96673-D8A1-4FB1-8134-F3F957E447CC}"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226176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96673-D8A1-4FB1-8134-F3F957E447CC}"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160703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96673-D8A1-4FB1-8134-F3F957E447CC}"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18985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96673-D8A1-4FB1-8134-F3F957E447CC}"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412997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96673-D8A1-4FB1-8134-F3F957E447CC}"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323698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96673-D8A1-4FB1-8134-F3F957E447CC}"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49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96673-D8A1-4FB1-8134-F3F957E447CC}"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418284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96673-D8A1-4FB1-8134-F3F957E447CC}"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7637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96673-D8A1-4FB1-8134-F3F957E447CC}"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391467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96673-D8A1-4FB1-8134-F3F957E447CC}"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89D9-8B21-481E-98A1-673739A31874}" type="slidenum">
              <a:rPr lang="en-US" smtClean="0"/>
              <a:t>‹#›</a:t>
            </a:fld>
            <a:endParaRPr lang="en-US"/>
          </a:p>
        </p:txBody>
      </p:sp>
    </p:spTree>
    <p:extLst>
      <p:ext uri="{BB962C8B-B14F-4D97-AF65-F5344CB8AC3E}">
        <p14:creationId xmlns:p14="http://schemas.microsoft.com/office/powerpoint/2010/main" val="365566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96673-D8A1-4FB1-8134-F3F957E447CC}" type="datetimeFigureOut">
              <a:rPr lang="en-US" smtClean="0"/>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289D9-8B21-481E-98A1-673739A31874}" type="slidenum">
              <a:rPr lang="en-US" smtClean="0"/>
              <a:t>‹#›</a:t>
            </a:fld>
            <a:endParaRPr lang="en-US"/>
          </a:p>
        </p:txBody>
      </p:sp>
    </p:spTree>
    <p:extLst>
      <p:ext uri="{BB962C8B-B14F-4D97-AF65-F5344CB8AC3E}">
        <p14:creationId xmlns:p14="http://schemas.microsoft.com/office/powerpoint/2010/main" val="271277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images.google.com/images?q=christopher+columbus&amp;ndsp=20&amp;svnum=10&amp;hl=en&amp;lr=&amp;safe=active&amp;start=240&amp;sa=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92175"/>
            <a:ext cx="7772400" cy="1470025"/>
          </a:xfrm>
        </p:spPr>
        <p:txBody>
          <a:bodyPr>
            <a:normAutofit/>
          </a:bodyPr>
          <a:lstStyle/>
          <a:p>
            <a:r>
              <a:rPr lang="en-US" sz="8800" dirty="0" smtClean="0">
                <a:latin typeface="Freestyle Script" pitchFamily="66" charset="0"/>
              </a:rPr>
              <a:t>The Columbian Exchange</a:t>
            </a:r>
            <a:endParaRPr lang="en-US" sz="8800" dirty="0">
              <a:latin typeface="Freestyle Script" pitchFamily="66" charset="0"/>
            </a:endParaRPr>
          </a:p>
        </p:txBody>
      </p:sp>
      <p:pic>
        <p:nvPicPr>
          <p:cNvPr id="1026" name="Picture 2" descr="http://media1.shmoop.com/images/teachers_editions/columbian_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957763" cy="402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78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C:\WINDOWS\Desktop\Columbus\Divided Worl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98525"/>
            <a:ext cx="5816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2362200" y="0"/>
            <a:ext cx="458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sz="5400" b="1" i="1">
                <a:solidFill>
                  <a:schemeClr val="tx2"/>
                </a:solidFill>
                <a:latin typeface="Bookman Old Style" pitchFamily="18" charset="0"/>
              </a:rPr>
              <a:t>Before 1492</a:t>
            </a:r>
          </a:p>
        </p:txBody>
      </p:sp>
      <p:sp>
        <p:nvSpPr>
          <p:cNvPr id="2" name="TextBox 1"/>
          <p:cNvSpPr txBox="1"/>
          <p:nvPr/>
        </p:nvSpPr>
        <p:spPr>
          <a:xfrm>
            <a:off x="7924800" y="990669"/>
            <a:ext cx="914400" cy="5632311"/>
          </a:xfrm>
          <a:prstGeom prst="rect">
            <a:avLst/>
          </a:prstGeom>
          <a:noFill/>
        </p:spPr>
        <p:txBody>
          <a:bodyPr wrap="square" rtlCol="0">
            <a:spAutoFit/>
          </a:bodyPr>
          <a:lstStyle/>
          <a:p>
            <a:pPr algn="ctr"/>
            <a:r>
              <a:rPr lang="en-US" sz="4000" dirty="0" smtClean="0">
                <a:latin typeface="Freestyle Script" pitchFamily="66" charset="0"/>
              </a:rPr>
              <a:t>O</a:t>
            </a:r>
          </a:p>
          <a:p>
            <a:pPr algn="ctr"/>
            <a:r>
              <a:rPr lang="en-US" sz="4000" dirty="0" smtClean="0">
                <a:latin typeface="Freestyle Script" pitchFamily="66" charset="0"/>
              </a:rPr>
              <a:t>L</a:t>
            </a:r>
          </a:p>
          <a:p>
            <a:pPr algn="ctr"/>
            <a:r>
              <a:rPr lang="en-US" sz="4000" dirty="0" smtClean="0">
                <a:latin typeface="Freestyle Script" pitchFamily="66" charset="0"/>
              </a:rPr>
              <a:t>D</a:t>
            </a:r>
          </a:p>
          <a:p>
            <a:pPr algn="ctr"/>
            <a:endParaRPr lang="en-US" sz="4000" dirty="0">
              <a:latin typeface="Freestyle Script" pitchFamily="66" charset="0"/>
            </a:endParaRPr>
          </a:p>
          <a:p>
            <a:pPr algn="ctr"/>
            <a:r>
              <a:rPr lang="en-US" sz="4000" dirty="0" smtClean="0">
                <a:latin typeface="Freestyle Script" pitchFamily="66" charset="0"/>
              </a:rPr>
              <a:t>W</a:t>
            </a:r>
          </a:p>
          <a:p>
            <a:pPr algn="ctr"/>
            <a:r>
              <a:rPr lang="en-US" sz="4000" dirty="0" smtClean="0">
                <a:latin typeface="Freestyle Script" pitchFamily="66" charset="0"/>
              </a:rPr>
              <a:t>O</a:t>
            </a:r>
          </a:p>
          <a:p>
            <a:pPr algn="ctr"/>
            <a:r>
              <a:rPr lang="en-US" sz="4000" dirty="0" smtClean="0">
                <a:latin typeface="Freestyle Script" pitchFamily="66" charset="0"/>
              </a:rPr>
              <a:t>R</a:t>
            </a:r>
          </a:p>
          <a:p>
            <a:pPr algn="ctr"/>
            <a:r>
              <a:rPr lang="en-US" sz="4000" dirty="0" smtClean="0">
                <a:latin typeface="Freestyle Script" pitchFamily="66" charset="0"/>
              </a:rPr>
              <a:t>L</a:t>
            </a:r>
          </a:p>
          <a:p>
            <a:pPr algn="ctr"/>
            <a:r>
              <a:rPr lang="en-US" sz="4000" dirty="0">
                <a:latin typeface="Freestyle Script" pitchFamily="66" charset="0"/>
              </a:rPr>
              <a:t>D</a:t>
            </a:r>
          </a:p>
        </p:txBody>
      </p:sp>
      <p:sp>
        <p:nvSpPr>
          <p:cNvPr id="3" name="TextBox 2"/>
          <p:cNvSpPr txBox="1"/>
          <p:nvPr/>
        </p:nvSpPr>
        <p:spPr>
          <a:xfrm>
            <a:off x="381000" y="985906"/>
            <a:ext cx="990600" cy="5632311"/>
          </a:xfrm>
          <a:prstGeom prst="rect">
            <a:avLst/>
          </a:prstGeom>
          <a:noFill/>
        </p:spPr>
        <p:txBody>
          <a:bodyPr wrap="square" rtlCol="0">
            <a:spAutoFit/>
          </a:bodyPr>
          <a:lstStyle/>
          <a:p>
            <a:pPr algn="ctr"/>
            <a:r>
              <a:rPr lang="en-US" sz="4000" dirty="0" smtClean="0">
                <a:latin typeface="Freestyle Script" pitchFamily="66" charset="0"/>
              </a:rPr>
              <a:t>N</a:t>
            </a:r>
          </a:p>
          <a:p>
            <a:pPr algn="ctr"/>
            <a:r>
              <a:rPr lang="en-US" sz="4000" dirty="0" smtClean="0">
                <a:latin typeface="Freestyle Script" pitchFamily="66" charset="0"/>
              </a:rPr>
              <a:t>E</a:t>
            </a:r>
          </a:p>
          <a:p>
            <a:pPr algn="ctr"/>
            <a:r>
              <a:rPr lang="en-US" sz="4000" dirty="0" smtClean="0">
                <a:latin typeface="Freestyle Script" pitchFamily="66" charset="0"/>
              </a:rPr>
              <a:t>W</a:t>
            </a:r>
          </a:p>
          <a:p>
            <a:pPr algn="ctr"/>
            <a:endParaRPr lang="en-US" sz="4000" dirty="0">
              <a:latin typeface="Freestyle Script" pitchFamily="66" charset="0"/>
            </a:endParaRPr>
          </a:p>
          <a:p>
            <a:pPr algn="ctr"/>
            <a:r>
              <a:rPr lang="en-US" sz="4000" dirty="0" smtClean="0">
                <a:latin typeface="Freestyle Script" pitchFamily="66" charset="0"/>
              </a:rPr>
              <a:t>W</a:t>
            </a:r>
          </a:p>
          <a:p>
            <a:pPr algn="ctr"/>
            <a:r>
              <a:rPr lang="en-US" sz="4000" dirty="0" smtClean="0">
                <a:latin typeface="Freestyle Script" pitchFamily="66" charset="0"/>
              </a:rPr>
              <a:t>O</a:t>
            </a:r>
          </a:p>
          <a:p>
            <a:pPr algn="ctr"/>
            <a:r>
              <a:rPr lang="en-US" sz="4000" dirty="0" smtClean="0">
                <a:latin typeface="Freestyle Script" pitchFamily="66" charset="0"/>
              </a:rPr>
              <a:t>R</a:t>
            </a:r>
          </a:p>
          <a:p>
            <a:pPr algn="ctr"/>
            <a:r>
              <a:rPr lang="en-US" sz="4000" dirty="0" smtClean="0">
                <a:latin typeface="Freestyle Script" pitchFamily="66" charset="0"/>
              </a:rPr>
              <a:t>L</a:t>
            </a:r>
          </a:p>
          <a:p>
            <a:pPr algn="ctr"/>
            <a:r>
              <a:rPr lang="en-US" sz="4000" dirty="0">
                <a:latin typeface="Freestyle Script" pitchFamily="66" charset="0"/>
              </a:rPr>
              <a:t>D</a:t>
            </a:r>
          </a:p>
        </p:txBody>
      </p:sp>
    </p:spTree>
    <p:extLst>
      <p:ext uri="{BB962C8B-B14F-4D97-AF65-F5344CB8AC3E}">
        <p14:creationId xmlns:p14="http://schemas.microsoft.com/office/powerpoint/2010/main" val="3042101410"/>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237" y="3581400"/>
            <a:ext cx="7848600" cy="1815882"/>
          </a:xfrm>
          <a:prstGeom prst="rect">
            <a:avLst/>
          </a:prstGeom>
        </p:spPr>
        <p:txBody>
          <a:bodyPr wrap="square">
            <a:spAutoFit/>
          </a:bodyPr>
          <a:lstStyle/>
          <a:p>
            <a:pPr algn="ctr">
              <a:spcBef>
                <a:spcPct val="50000"/>
              </a:spcBef>
            </a:pPr>
            <a:r>
              <a:rPr lang="en-US" sz="2800" dirty="0" smtClean="0">
                <a:solidFill>
                  <a:schemeClr val="accent4">
                    <a:lumMod val="50000"/>
                  </a:schemeClr>
                </a:solidFill>
                <a:latin typeface="Comic Sans MS" pitchFamily="66" charset="0"/>
              </a:rPr>
              <a:t>Exploration led to an enormous exchange of people, plants, animals, technology and ideas that would change the lives of people in Asia, Europe, the Americas and Africa.</a:t>
            </a:r>
            <a:endParaRPr lang="en-US" sz="2800" dirty="0">
              <a:solidFill>
                <a:schemeClr val="accent4">
                  <a:lumMod val="50000"/>
                </a:schemeClr>
              </a:solidFill>
              <a:latin typeface="Comic Sans MS" pitchFamily="66" charset="0"/>
            </a:endParaRPr>
          </a:p>
        </p:txBody>
      </p:sp>
      <p:sp>
        <p:nvSpPr>
          <p:cNvPr id="3" name="TextBox 2"/>
          <p:cNvSpPr txBox="1"/>
          <p:nvPr/>
        </p:nvSpPr>
        <p:spPr>
          <a:xfrm>
            <a:off x="1447800" y="838200"/>
            <a:ext cx="6172200" cy="1569660"/>
          </a:xfrm>
          <a:prstGeom prst="rect">
            <a:avLst/>
          </a:prstGeom>
          <a:noFill/>
        </p:spPr>
        <p:txBody>
          <a:bodyPr wrap="square" rtlCol="0">
            <a:spAutoFit/>
          </a:bodyPr>
          <a:lstStyle/>
          <a:p>
            <a:pPr algn="ctr"/>
            <a:r>
              <a:rPr lang="en-US" sz="4800" dirty="0" smtClean="0"/>
              <a:t>What is an exchange?  What does that mean?</a:t>
            </a:r>
            <a:endParaRPr lang="en-US" sz="4800" dirty="0"/>
          </a:p>
        </p:txBody>
      </p:sp>
    </p:spTree>
    <p:extLst>
      <p:ext uri="{BB962C8B-B14F-4D97-AF65-F5344CB8AC3E}">
        <p14:creationId xmlns:p14="http://schemas.microsoft.com/office/powerpoint/2010/main" val="37558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457200" y="533400"/>
            <a:ext cx="807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a:latin typeface="Comic Sans MS" pitchFamily="66" charset="0"/>
              </a:rPr>
              <a:t>Because this global </a:t>
            </a:r>
            <a:r>
              <a:rPr lang="en-US" sz="3600" dirty="0" smtClean="0">
                <a:latin typeface="Comic Sans MS" pitchFamily="66" charset="0"/>
              </a:rPr>
              <a:t>exchange </a:t>
            </a:r>
            <a:r>
              <a:rPr lang="en-US" sz="3600" dirty="0">
                <a:latin typeface="Comic Sans MS" pitchFamily="66" charset="0"/>
              </a:rPr>
              <a:t>began with Columbus, it is called the </a:t>
            </a:r>
            <a:r>
              <a:rPr lang="en-US" sz="3600" b="1" i="1" dirty="0">
                <a:solidFill>
                  <a:srgbClr val="FF0000"/>
                </a:solidFill>
                <a:latin typeface="Comic Sans MS" pitchFamily="66" charset="0"/>
              </a:rPr>
              <a:t>Columbian Exchange.</a:t>
            </a:r>
          </a:p>
        </p:txBody>
      </p:sp>
      <p:sp>
        <p:nvSpPr>
          <p:cNvPr id="4105" name="Rectangle 9"/>
          <p:cNvSpPr>
            <a:spLocks noChangeArrowheads="1"/>
          </p:cNvSpPr>
          <p:nvPr/>
        </p:nvSpPr>
        <p:spPr bwMode="auto">
          <a:xfrm>
            <a:off x="196850" y="2154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09" name="Picture 13" descr="columbus_dragon.gif (84531 bytes)">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43200"/>
            <a:ext cx="4267200" cy="333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6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 y="3920168"/>
            <a:ext cx="4572000" cy="2677656"/>
          </a:xfrm>
          <a:prstGeom prst="rect">
            <a:avLst/>
          </a:prstGeom>
        </p:spPr>
        <p:txBody>
          <a:bodyPr>
            <a:spAutoFit/>
          </a:bodyPr>
          <a:lstStyle/>
          <a:p>
            <a:r>
              <a:rPr lang="en-US" sz="2400" b="1" i="1" dirty="0" smtClean="0">
                <a:latin typeface="Arial Black" pitchFamily="34" charset="0"/>
                <a:cs typeface="Times New Roman" pitchFamily="18" charset="0"/>
              </a:rPr>
              <a:t>“...all the trees were as different from ours as day from night, and so the fruits, the herbage, the rocks, and all things.”</a:t>
            </a:r>
          </a:p>
          <a:p>
            <a:endParaRPr lang="en-US" sz="2400" b="1" i="1" dirty="0" smtClean="0">
              <a:latin typeface="Arial Black" pitchFamily="34" charset="0"/>
              <a:cs typeface="Times New Roman" pitchFamily="18" charset="0"/>
            </a:endParaRPr>
          </a:p>
          <a:p>
            <a:r>
              <a:rPr lang="en-US" sz="2400" b="1" i="1" dirty="0" smtClean="0">
                <a:latin typeface="Arial Black" pitchFamily="34" charset="0"/>
                <a:cs typeface="Times New Roman" pitchFamily="18" charset="0"/>
              </a:rPr>
              <a:t>-- </a:t>
            </a:r>
            <a:r>
              <a:rPr lang="en-US" sz="2400" b="1" dirty="0" smtClean="0">
                <a:latin typeface="Arial Black" pitchFamily="34" charset="0"/>
                <a:cs typeface="Times New Roman" pitchFamily="18" charset="0"/>
              </a:rPr>
              <a:t>Christopher Columbus</a:t>
            </a:r>
            <a:endParaRPr lang="en-US" sz="2400" b="1" dirty="0">
              <a:latin typeface="Arial Black" pitchFamily="34" charset="0"/>
              <a:cs typeface="Times New Roman" pitchFamily="18" charset="0"/>
            </a:endParaRPr>
          </a:p>
        </p:txBody>
      </p:sp>
      <p:pic>
        <p:nvPicPr>
          <p:cNvPr id="3074" name="Picture 2" descr="https://encrypted-tbn1.gstatic.com/images?q=tbn:ANd9GcSeIni5dboNnegF4aHUYuYXp0pSPEHQSY8Kp4AHEyR8H6HsAE-v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ebs.rps205.com/curriculum/ssandvoc/images/B54CB420460A44D581B453C22A0E4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2" y="0"/>
            <a:ext cx="5557838"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hristopher-columbus.eu/photos/Columbus-Taking-Poss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399"/>
            <a:ext cx="4448175" cy="335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80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25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tem: #2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5829300" cy="5789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7000" y="1828800"/>
            <a:ext cx="2362200" cy="3539430"/>
          </a:xfrm>
          <a:prstGeom prst="rect">
            <a:avLst/>
          </a:prstGeom>
        </p:spPr>
        <p:txBody>
          <a:bodyPr wrap="square">
            <a:spAutoFit/>
          </a:bodyPr>
          <a:lstStyle/>
          <a:p>
            <a:pPr>
              <a:spcBef>
                <a:spcPct val="50000"/>
              </a:spcBef>
            </a:pPr>
            <a:r>
              <a:rPr lang="en-US" sz="2800" dirty="0" smtClean="0">
                <a:solidFill>
                  <a:schemeClr val="tx2">
                    <a:lumMod val="75000"/>
                  </a:schemeClr>
                </a:solidFill>
              </a:rPr>
              <a:t>What does this painting tell you about  the effects of the Columbian Exchange on the European diet?</a:t>
            </a:r>
            <a:endParaRPr lang="en-US" sz="2800" dirty="0">
              <a:solidFill>
                <a:schemeClr val="tx2">
                  <a:lumMod val="75000"/>
                </a:schemeClr>
              </a:solidFill>
            </a:endParaRPr>
          </a:p>
        </p:txBody>
      </p:sp>
    </p:spTree>
    <p:extLst>
      <p:ext uri="{BB962C8B-B14F-4D97-AF65-F5344CB8AC3E}">
        <p14:creationId xmlns:p14="http://schemas.microsoft.com/office/powerpoint/2010/main" val="290870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206</Words>
  <Application>Microsoft Office PowerPoint</Application>
  <PresentationFormat>On-screen Show (4:3)</PresentationFormat>
  <Paragraphs>29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Columbian Exchange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Columbian Exchange</dc:title>
  <dc:creator>Hemming</dc:creator>
  <cp:lastModifiedBy>Hadley</cp:lastModifiedBy>
  <cp:revision>8</cp:revision>
  <dcterms:created xsi:type="dcterms:W3CDTF">2012-09-25T15:17:31Z</dcterms:created>
  <dcterms:modified xsi:type="dcterms:W3CDTF">2015-10-29T16:43:48Z</dcterms:modified>
</cp:coreProperties>
</file>